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10" r:id="rId1"/>
    <p:sldMasterId id="2147483817" r:id="rId2"/>
    <p:sldMasterId id="2147483830" r:id="rId3"/>
    <p:sldMasterId id="2147483870" r:id="rId4"/>
    <p:sldMasterId id="2147483884" r:id="rId5"/>
  </p:sldMasterIdLst>
  <p:notesMasterIdLst>
    <p:notesMasterId r:id="rId44"/>
  </p:notesMasterIdLst>
  <p:sldIdLst>
    <p:sldId id="338" r:id="rId6"/>
    <p:sldId id="339" r:id="rId7"/>
    <p:sldId id="383"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61"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75" r:id="rId36"/>
    <p:sldId id="376" r:id="rId37"/>
    <p:sldId id="377" r:id="rId38"/>
    <p:sldId id="378" r:id="rId39"/>
    <p:sldId id="380" r:id="rId40"/>
    <p:sldId id="381" r:id="rId41"/>
    <p:sldId id="382" r:id="rId42"/>
    <p:sldId id="340" r:id="rId4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E3FF"/>
    <a:srgbClr val="A3D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06" autoAdjust="0"/>
    <p:restoredTop sz="83124" autoAdjust="0"/>
  </p:normalViewPr>
  <p:slideViewPr>
    <p:cSldViewPr snapToGrid="0">
      <p:cViewPr varScale="1">
        <p:scale>
          <a:sx n="84" d="100"/>
          <a:sy n="84" d="100"/>
        </p:scale>
        <p:origin x="16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21400-1140-834A-90AF-F22DA8AEF6EB}" type="datetimeFigureOut">
              <a:rPr lang="en-US" smtClean="0"/>
              <a:t>6/3/2016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9F94E-52CF-BE4C-897F-21F51CEF4EF1}" type="slidenum">
              <a:rPr lang="en-US" smtClean="0"/>
              <a:t>‹#›</a:t>
            </a:fld>
            <a:endParaRPr lang="en-US"/>
          </a:p>
        </p:txBody>
      </p:sp>
    </p:spTree>
    <p:extLst>
      <p:ext uri="{BB962C8B-B14F-4D97-AF65-F5344CB8AC3E}">
        <p14:creationId xmlns:p14="http://schemas.microsoft.com/office/powerpoint/2010/main" val="570432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1AEA4E-C8DD-4389-8732-D0D2DA46074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2982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CF601-5692-4552-92BF-17CDB2B92D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171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55993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931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3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03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14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94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849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38DB4-6F7F-4191-9D12-A8F0E023B6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291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43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70450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540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086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D42FA0-0BBE-438B-BB64-0D199DD69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665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29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CF601-5692-4552-92BF-17CDB2B92D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77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38747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41768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64042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961868-2439-4115-8BD9-E99E3BE89E0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4064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4DE012-27DE-48E9-8428-035E3204B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099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961868-2439-4115-8BD9-E99E3BE89E0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9055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961868-2439-4115-8BD9-E99E3BE89E0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878429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t>Click to edit Master title style</a:t>
            </a:r>
          </a:p>
        </p:txBody>
      </p:sp>
      <p:sp>
        <p:nvSpPr>
          <p:cNvPr id="6" name="Text Placeholder 5"/>
          <p:cNvSpPr>
            <a:spLocks noGrp="1"/>
          </p:cNvSpPr>
          <p:nvPr>
            <p:ph type="body" sz="quarter" idx="10" hasCustomPrompt="1"/>
          </p:nvPr>
        </p:nvSpPr>
        <p:spPr>
          <a:xfrm>
            <a:off x="6638426" y="5517222"/>
            <a:ext cx="5013325" cy="1026863"/>
          </a:xfrm>
        </p:spPr>
        <p:txBody>
          <a:bodyPr/>
          <a:lstStyle>
            <a:lvl1pPr>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2270838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36431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a:solidFill>
                            <a:srgbClr val="3C454F"/>
                          </a:solidFill>
                        </a:rPr>
                        <a:t>Content</a:t>
                      </a: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10373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6"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6526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893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1"/>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90" y="987427"/>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2"/>
            <a:ext cx="4211227" cy="3264917"/>
          </a:xfrm>
        </p:spPr>
        <p:txBody>
          <a:bodyPr>
            <a:normAutofit/>
          </a:bodyPr>
          <a:lstStyle>
            <a:lvl1pPr marL="0" indent="0">
              <a:buNone/>
              <a:defRPr sz="2000"/>
            </a:lvl1pPr>
            <a:lvl2pPr marL="457025" indent="0">
              <a:buNone/>
              <a:defRPr sz="1400"/>
            </a:lvl2pPr>
            <a:lvl3pPr marL="914049" indent="0">
              <a:buNone/>
              <a:defRPr sz="1200"/>
            </a:lvl3pPr>
            <a:lvl4pPr marL="1371074" indent="0">
              <a:buNone/>
              <a:defRPr sz="1000"/>
            </a:lvl4pPr>
            <a:lvl5pPr marL="1828098" indent="0">
              <a:buNone/>
              <a:defRPr sz="1000"/>
            </a:lvl5pPr>
            <a:lvl6pPr marL="2285122" indent="0">
              <a:buNone/>
              <a:defRPr sz="1000"/>
            </a:lvl6pPr>
            <a:lvl7pPr marL="2742147" indent="0">
              <a:buNone/>
              <a:defRPr sz="1000"/>
            </a:lvl7pPr>
            <a:lvl8pPr marL="3199171" indent="0">
              <a:buNone/>
              <a:defRPr sz="1000"/>
            </a:lvl8pPr>
            <a:lvl9pPr marL="3656195"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2"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192951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1">
            <a:lumMod val="60000"/>
            <a:lumOff val="4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18401" r="13953" b="6064"/>
          <a:stretch/>
        </p:blipFill>
        <p:spPr>
          <a:xfrm>
            <a:off x="-27707" y="3033968"/>
            <a:ext cx="12219709" cy="3865597"/>
          </a:xfrm>
          <a:prstGeom prst="rect">
            <a:avLst/>
          </a:prstGeom>
        </p:spPr>
      </p:pic>
      <p:pic>
        <p:nvPicPr>
          <p:cNvPr id="7" name="Picture 6"/>
          <p:cNvPicPr>
            <a:picLocks noChangeAspect="1"/>
          </p:cNvPicPr>
          <p:nvPr userDrawn="1"/>
        </p:nvPicPr>
        <p:blipFill rotWithShape="1">
          <a:blip r:embed="rId2"/>
          <a:srcRect l="18401" r="13953" b="6064"/>
          <a:stretch/>
        </p:blipFill>
        <p:spPr>
          <a:xfrm>
            <a:off x="-27707" y="3033968"/>
            <a:ext cx="12219709" cy="3865597"/>
          </a:xfrm>
          <a:prstGeom prst="rect">
            <a:avLst/>
          </a:prstGeom>
        </p:spPr>
      </p:pic>
      <p:pic>
        <p:nvPicPr>
          <p:cNvPr id="8" name="Picture 7"/>
          <p:cNvPicPr>
            <a:picLocks noChangeAspect="1"/>
          </p:cNvPicPr>
          <p:nvPr userDrawn="1"/>
        </p:nvPicPr>
        <p:blipFill>
          <a:blip r:embed="rId3"/>
          <a:stretch>
            <a:fillRect/>
          </a:stretch>
        </p:blipFill>
        <p:spPr>
          <a:xfrm>
            <a:off x="9851688" y="5532552"/>
            <a:ext cx="2470462" cy="10256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0911841" y="4847631"/>
            <a:ext cx="735979" cy="92531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64035" y="4608576"/>
            <a:ext cx="947270" cy="923976"/>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11461" y="2311884"/>
            <a:ext cx="3769076" cy="1386430"/>
          </a:xfrm>
          <a:prstGeom prst="rect">
            <a:avLst/>
          </a:prstGeom>
        </p:spPr>
      </p:pic>
    </p:spTree>
    <p:extLst>
      <p:ext uri="{BB962C8B-B14F-4D97-AF65-F5344CB8AC3E}">
        <p14:creationId xmlns:p14="http://schemas.microsoft.com/office/powerpoint/2010/main" val="7799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47897"/>
          </a:xfrm>
        </p:spPr>
        <p:txBody>
          <a:bodyPr/>
          <a:lstStyle>
            <a:lvl1pPr>
              <a:defRPr sz="5398"/>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3"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3"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404" indent="-4030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47" indent="-3459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68" indent="-3364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331262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9" y="5630473"/>
            <a:ext cx="4206384" cy="461665"/>
          </a:xfrm>
        </p:spPr>
        <p:txBody>
          <a:bodyPr>
            <a:noAutofit/>
          </a:bodyPr>
          <a:lstStyle>
            <a:lvl1pPr marL="0" indent="0" algn="l" defTabSz="91401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6" indent="0" algn="ctr">
              <a:buNone/>
              <a:defRPr>
                <a:solidFill>
                  <a:schemeClr val="tx1">
                    <a:tint val="75000"/>
                  </a:schemeClr>
                </a:solidFill>
              </a:defRPr>
            </a:lvl2pPr>
            <a:lvl3pPr marL="914012" indent="0" algn="ctr">
              <a:buNone/>
              <a:defRPr>
                <a:solidFill>
                  <a:schemeClr val="tx1">
                    <a:tint val="75000"/>
                  </a:schemeClr>
                </a:solidFill>
              </a:defRPr>
            </a:lvl3pPr>
            <a:lvl4pPr marL="1371019" indent="0" algn="ctr">
              <a:buNone/>
              <a:defRPr>
                <a:solidFill>
                  <a:schemeClr val="tx1">
                    <a:tint val="75000"/>
                  </a:schemeClr>
                </a:solidFill>
              </a:defRPr>
            </a:lvl4pPr>
            <a:lvl5pPr marL="1828025" indent="0" algn="ctr">
              <a:buNone/>
              <a:defRPr>
                <a:solidFill>
                  <a:schemeClr val="tx1">
                    <a:tint val="75000"/>
                  </a:schemeClr>
                </a:solidFill>
              </a:defRPr>
            </a:lvl5pPr>
            <a:lvl6pPr marL="2285031" indent="0" algn="ctr">
              <a:buNone/>
              <a:defRPr>
                <a:solidFill>
                  <a:schemeClr val="tx1">
                    <a:tint val="75000"/>
                  </a:schemeClr>
                </a:solidFill>
              </a:defRPr>
            </a:lvl6pPr>
            <a:lvl7pPr marL="2742036" indent="0" algn="ctr">
              <a:buNone/>
              <a:defRPr>
                <a:solidFill>
                  <a:schemeClr val="tx1">
                    <a:tint val="75000"/>
                  </a:schemeClr>
                </a:solidFill>
              </a:defRPr>
            </a:lvl7pPr>
            <a:lvl8pPr marL="3199042" indent="0" algn="ctr">
              <a:buNone/>
              <a:defRPr>
                <a:solidFill>
                  <a:schemeClr val="tx1">
                    <a:tint val="75000"/>
                  </a:schemeClr>
                </a:solidFill>
              </a:defRPr>
            </a:lvl8pPr>
            <a:lvl9pPr marL="3656048"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6"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65753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69792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883762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t>Click to edit Master title style</a:t>
            </a:r>
          </a:p>
        </p:txBody>
      </p:sp>
      <p:sp>
        <p:nvSpPr>
          <p:cNvPr id="6" name="Text Placeholder 5"/>
          <p:cNvSpPr>
            <a:spLocks noGrp="1"/>
          </p:cNvSpPr>
          <p:nvPr>
            <p:ph type="body" sz="quarter" idx="10" hasCustomPrompt="1"/>
          </p:nvPr>
        </p:nvSpPr>
        <p:spPr>
          <a:xfrm>
            <a:off x="6638426" y="5517222"/>
            <a:ext cx="5013325" cy="1026863"/>
          </a:xfrm>
        </p:spPr>
        <p:txBody>
          <a:bodyPr/>
          <a:lstStyle>
            <a:lvl1pPr>
              <a:defRPr>
                <a:solidFill>
                  <a:srgbClr val="3C454F"/>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2885022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167925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933718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27921579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57823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0989373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6774724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850222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427725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5018165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95805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t>Click to edit Master title style</a:t>
            </a:r>
          </a:p>
        </p:txBody>
      </p:sp>
      <p:sp>
        <p:nvSpPr>
          <p:cNvPr id="6" name="Text Placeholder 5"/>
          <p:cNvSpPr>
            <a:spLocks noGrp="1"/>
          </p:cNvSpPr>
          <p:nvPr>
            <p:ph type="body" sz="quarter" idx="10" hasCustomPrompt="1"/>
          </p:nvPr>
        </p:nvSpPr>
        <p:spPr>
          <a:xfrm>
            <a:off x="6638426" y="5517222"/>
            <a:ext cx="5013325" cy="1026863"/>
          </a:xfrm>
        </p:spPr>
        <p:txBody>
          <a:bodyPr/>
          <a:lstStyle>
            <a:lvl1pPr>
              <a:defRPr>
                <a:solidFill>
                  <a:srgbClr val="289FD7"/>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35739062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1810637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17187445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562349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28137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01849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2" y="87503"/>
            <a:ext cx="11034500" cy="910024"/>
          </a:xfrm>
        </p:spPr>
        <p:txBody>
          <a:bodyPr lIns="0">
            <a:normAutofit/>
          </a:bodyPr>
          <a:lstStyle>
            <a:lvl1pPr algn="l">
              <a:defRPr sz="3733"/>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715" y="1507482"/>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011065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DB14E8-99BF-46B9-A671-9359039C08FF}" type="datetimeFigureOut">
              <a:rPr kumimoji="0" lang="en-US" sz="1800" b="0" i="0" u="none" strike="noStrike" kern="1200" cap="none" spc="0" normalizeH="0" baseline="0" noProof="0" smtClean="0">
                <a:ln>
                  <a:noFill/>
                </a:ln>
                <a:solidFill>
                  <a:srgbClr val="40404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6/3/2016</a:t>
            </a:fld>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0682B8-F885-4756-A521-C9D3D3736D6D}" type="slidenum">
              <a:rPr kumimoji="0" lang="en-US" sz="1800" b="0" i="0" u="none" strike="noStrike" kern="1200" cap="none" spc="0" normalizeH="0" baseline="0" noProof="0" smtClean="0">
                <a:ln>
                  <a:noFill/>
                </a:ln>
                <a:solidFill>
                  <a:srgbClr val="40404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40319002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649238"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7422042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981272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179721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t>Click to edit Master title style</a:t>
            </a:r>
          </a:p>
        </p:txBody>
      </p:sp>
      <p:sp>
        <p:nvSpPr>
          <p:cNvPr id="6" name="Text Placeholder 5"/>
          <p:cNvSpPr>
            <a:spLocks noGrp="1"/>
          </p:cNvSpPr>
          <p:nvPr>
            <p:ph type="body" sz="quarter" idx="10" hasCustomPrompt="1"/>
          </p:nvPr>
        </p:nvSpPr>
        <p:spPr>
          <a:xfrm>
            <a:off x="6638426" y="5517222"/>
            <a:ext cx="5013325" cy="1026863"/>
          </a:xfrm>
        </p:spPr>
        <p:txBody>
          <a:bodyPr/>
          <a:lstStyle>
            <a:lvl1pPr>
              <a:defRPr>
                <a:solidFill>
                  <a:srgbClr val="BDCD2C"/>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1201108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3285247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6926798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1980387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83710488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6239257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5754263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6784815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047175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414880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516296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638426" y="5517222"/>
            <a:ext cx="5013325" cy="1026863"/>
          </a:xfrm>
        </p:spPr>
        <p:txBody>
          <a:bodyPr/>
          <a:lstStyle>
            <a:lvl1pPr>
              <a:defRPr>
                <a:solidFill>
                  <a:srgbClr val="289FD7"/>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8333678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before</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3484CC"/>
                </a:solidFill>
                <a:effectLst/>
                <a:uLnTx/>
                <a:uFillTx/>
                <a:latin typeface="Segoe UI" panose="020B0502040204020203" pitchFamily="34" charset="0"/>
                <a:ea typeface="+mn-ea"/>
                <a:cs typeface="Segoe UI" panose="020B0502040204020203" pitchFamily="34" charset="0"/>
              </a:rPr>
              <a:t>after</a:t>
            </a:r>
            <a:endParaRPr kumimoji="0" lang="en-US" sz="1800" b="0" i="0" u="none" strike="noStrike" kern="1200" cap="none" spc="0" normalizeH="0" baseline="0" noProof="0" dirty="0">
              <a:ln>
                <a:noFill/>
              </a:ln>
              <a:solidFill>
                <a:srgbClr val="3484C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5139763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404040">
                        <a:alpha val="50000"/>
                      </a:srgbClr>
                    </a:gs>
                    <a:gs pos="86000">
                      <a:srgbClr val="40404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68799251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404040">
                        <a:alpha val="50000"/>
                      </a:srgbClr>
                    </a:gs>
                    <a:gs pos="86000">
                      <a:srgbClr val="40404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703805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404040">
                        <a:alpha val="50000"/>
                      </a:srgbClr>
                    </a:gs>
                    <a:gs pos="86000">
                      <a:srgbClr val="40404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0109265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5" y="503767"/>
            <a:ext cx="11203517" cy="728134"/>
          </a:xfrm>
        </p:spPr>
        <p:txBody>
          <a:bodyPr vert="horz" lIns="0" tIns="0" rIns="0" bIns="0" rtlCol="0">
            <a:noAutofit/>
          </a:bodyPr>
          <a:lstStyle>
            <a:lvl1pPr>
              <a:defRPr lang="en-US" sz="4800" dirty="0" smtClean="0"/>
            </a:lvl1pPr>
          </a:lstStyle>
          <a:p>
            <a:pPr lvl="0"/>
            <a:r>
              <a:rPr lang="en-US" dirty="0" smtClean="0"/>
              <a:t>Click to edit Master text styles</a:t>
            </a:r>
          </a:p>
        </p:txBody>
      </p:sp>
    </p:spTree>
    <p:extLst>
      <p:ext uri="{BB962C8B-B14F-4D97-AF65-F5344CB8AC3E}">
        <p14:creationId xmlns:p14="http://schemas.microsoft.com/office/powerpoint/2010/main" val="222367027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404040">
                        <a:alpha val="50000"/>
                      </a:srgbClr>
                    </a:gs>
                    <a:gs pos="86000">
                      <a:srgbClr val="40404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6315688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933735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14016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504692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5550523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rotWithShape="1">
          <a:blip r:embed="rId3"/>
          <a:srcRect l="12341" r="14783"/>
          <a:stretch/>
        </p:blipFill>
        <p:spPr>
          <a:xfrm>
            <a:off x="-26125" y="3598819"/>
            <a:ext cx="12226835" cy="3761558"/>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0911840" y="5017448"/>
            <a:ext cx="735979" cy="92531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64034" y="4778395"/>
            <a:ext cx="947270" cy="923976"/>
          </a:xfrm>
          <a:prstGeom prst="rect">
            <a:avLst/>
          </a:prstGeom>
        </p:spPr>
      </p:pic>
    </p:spTree>
    <p:extLst>
      <p:ext uri="{BB962C8B-B14F-4D97-AF65-F5344CB8AC3E}">
        <p14:creationId xmlns:p14="http://schemas.microsoft.com/office/powerpoint/2010/main" val="20310577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0492141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smtClean="0"/>
              <a:t>Edit Master text styles</a:t>
            </a:r>
          </a:p>
        </p:txBody>
      </p:sp>
    </p:spTree>
    <p:extLst>
      <p:ext uri="{BB962C8B-B14F-4D97-AF65-F5344CB8AC3E}">
        <p14:creationId xmlns:p14="http://schemas.microsoft.com/office/powerpoint/2010/main" val="409263022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43389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984936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084447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326075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836194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36522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3675035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799738" y="42459"/>
            <a:ext cx="592525" cy="592609"/>
          </a:xfrm>
          <a:prstGeom prst="rect">
            <a:avLst/>
          </a:prstGeom>
        </p:spPr>
      </p:pic>
      <p:pic>
        <p:nvPicPr>
          <p:cNvPr id="30" name="Picture 29"/>
          <p:cNvPicPr>
            <a:picLocks noChangeAspect="1"/>
          </p:cNvPicPr>
          <p:nvPr/>
        </p:nvPicPr>
        <p:blipFill>
          <a:blip r:embed="rId4"/>
          <a:stretch>
            <a:fillRect/>
          </a:stretch>
        </p:blipFill>
        <p:spPr>
          <a:xfrm>
            <a:off x="2294330" y="2933315"/>
            <a:ext cx="7658499" cy="1395862"/>
          </a:xfrm>
          <a:prstGeom prst="rect">
            <a:avLst/>
          </a:prstGeom>
        </p:spPr>
      </p:pic>
      <p:sp>
        <p:nvSpPr>
          <p:cNvPr id="33" name="Rectangle 32"/>
          <p:cNvSpPr/>
          <p:nvPr/>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27352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6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dirty="0"/>
              <a:t>Click to edit Master subtitle style</a:t>
            </a:r>
          </a:p>
        </p:txBody>
      </p:sp>
    </p:spTree>
    <p:extLst>
      <p:ext uri="{BB962C8B-B14F-4D97-AF65-F5344CB8AC3E}">
        <p14:creationId xmlns:p14="http://schemas.microsoft.com/office/powerpoint/2010/main" val="124180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smtClean="0"/>
              <a:t>Speaker Name</a:t>
            </a:r>
          </a:p>
        </p:txBody>
      </p:sp>
      <p:grpSp>
        <p:nvGrpSpPr>
          <p:cNvPr id="3" name="Group 4"/>
          <p:cNvGrpSpPr>
            <a:grpSpLocks noChangeAspect="1"/>
          </p:cNvGrpSpPr>
          <p:nvPr/>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16978665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143773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5346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p:nvPicPr>
        <p:blipFill>
          <a:blip r:embed="rId2"/>
          <a:stretch>
            <a:fillRect/>
          </a:stretch>
        </p:blipFill>
        <p:spPr>
          <a:xfrm>
            <a:off x="-5377" y="2915308"/>
            <a:ext cx="897489" cy="897615"/>
          </a:xfrm>
          <a:prstGeom prst="rect">
            <a:avLst/>
          </a:prstGeom>
        </p:spPr>
      </p:pic>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468877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smtClean="0"/>
              <a:t>Section title</a:t>
            </a:r>
            <a:endParaRPr lang="en-US" dirty="0"/>
          </a:p>
        </p:txBody>
      </p:sp>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41252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47199689"/>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4"/>
          <p:cNvGrpSpPr>
            <a:grpSpLocks noChangeAspect="1"/>
          </p:cNvGrpSpPr>
          <p:nvPr/>
        </p:nvGrpSpPr>
        <p:grpSpPr bwMode="auto">
          <a:xfrm>
            <a:off x="10313555" y="6327230"/>
            <a:ext cx="1475366" cy="269276"/>
            <a:chOff x="6627" y="4065"/>
            <a:chExt cx="948" cy="173"/>
          </a:xfrm>
        </p:grpSpPr>
        <p:sp>
          <p:nvSpPr>
            <p:cNvPr id="5"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smtClean="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smtClean="0">
                <a:ln>
                  <a:noFill/>
                </a:ln>
                <a:solidFill>
                  <a:srgbClr val="00BCF2"/>
                </a:solidFill>
                <a:effectLst/>
                <a:uLnTx/>
                <a:uFillTx/>
                <a:latin typeface="Arial" panose="020B0604020202020204" pitchFamily="34" charset="0"/>
                <a:ea typeface="+mn-ea"/>
                <a:cs typeface="+mn-cs"/>
              </a:endParaRPr>
            </a:p>
          </p:txBody>
        </p:sp>
        <p:sp>
          <p:nvSpPr>
            <p:cNvPr id="18"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smtClean="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smtClean="0">
                <a:ln>
                  <a:noFill/>
                </a:ln>
                <a:solidFill>
                  <a:srgbClr val="00BCF2"/>
                </a:solidFill>
                <a:effectLst/>
                <a:uLnTx/>
                <a:uFillTx/>
                <a:latin typeface="Arial" panose="020B0604020202020204" pitchFamily="34" charset="0"/>
                <a:ea typeface="+mn-ea"/>
                <a:cs typeface="+mn-cs"/>
              </a:endParaRPr>
            </a:p>
          </p:txBody>
        </p:sp>
      </p:grpSp>
      <p:sp>
        <p:nvSpPr>
          <p:cNvPr id="19" name="Rectangle 1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54216852"/>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smtClean="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smtClean="0">
                <a:ln>
                  <a:noFill/>
                </a:ln>
                <a:solidFill>
                  <a:srgbClr val="00BCF2"/>
                </a:solidFill>
                <a:effectLst/>
                <a:uLnTx/>
                <a:uFillTx/>
                <a:latin typeface="Arial" panose="020B0604020202020204" pitchFamily="34" charset="0"/>
                <a:ea typeface="+mn-ea"/>
                <a:cs typeface="+mn-cs"/>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smtClean="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smtClean="0">
                <a:ln>
                  <a:noFill/>
                </a:ln>
                <a:solidFill>
                  <a:srgbClr val="00BCF2"/>
                </a:solidFill>
                <a:effectLst/>
                <a:uLnTx/>
                <a:uFillTx/>
                <a:latin typeface="Arial" panose="020B0604020202020204" pitchFamily="34" charset="0"/>
                <a:ea typeface="+mn-ea"/>
                <a:cs typeface="+mn-cs"/>
              </a:endParaRPr>
            </a:p>
          </p:txBody>
        </p:sp>
      </p:grpSp>
      <p:grpSp>
        <p:nvGrpSpPr>
          <p:cNvPr id="21" name="Group 4"/>
          <p:cNvGrpSpPr>
            <a:grpSpLocks noChangeAspect="1"/>
          </p:cNvGrpSpPr>
          <p:nvPr/>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9271026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smtClean="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smtClean="0">
                <a:ln>
                  <a:noFill/>
                </a:ln>
                <a:solidFill>
                  <a:srgbClr val="00BCF2"/>
                </a:solidFill>
                <a:effectLst/>
                <a:uLnTx/>
                <a:uFillTx/>
                <a:latin typeface="Arial" panose="020B0604020202020204" pitchFamily="34" charset="0"/>
                <a:ea typeface="+mn-ea"/>
                <a:cs typeface="+mn-cs"/>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smtClean="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smtClean="0">
                <a:ln>
                  <a:noFill/>
                </a:ln>
                <a:solidFill>
                  <a:srgbClr val="00BCF2"/>
                </a:solidFill>
                <a:effectLst/>
                <a:uLnTx/>
                <a:uFillTx/>
                <a:latin typeface="Arial" panose="020B0604020202020204" pitchFamily="34" charset="0"/>
                <a:ea typeface="+mn-ea"/>
                <a:cs typeface="+mn-cs"/>
              </a:endParaRPr>
            </a:p>
          </p:txBody>
        </p:sp>
      </p:grpSp>
      <p:sp>
        <p:nvSpPr>
          <p:cNvPr id="29" name="Rectangle 2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5680150"/>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smtClean="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smtClean="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smtClean="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smtClean="0">
                <a:ln>
                  <a:noFill/>
                </a:ln>
                <a:solidFill>
                  <a:srgbClr val="00BCF2"/>
                </a:solidFill>
                <a:effectLst/>
                <a:uLnTx/>
                <a:uFillTx/>
                <a:latin typeface="Arial" panose="020B0604020202020204" pitchFamily="34" charset="0"/>
                <a:ea typeface="+mn-ea"/>
                <a:cs typeface="+mn-cs"/>
              </a:endParaRPr>
            </a:p>
          </p:txBody>
        </p:sp>
      </p:grpSp>
      <p:sp>
        <p:nvSpPr>
          <p:cNvPr id="20" name="Rectangle 19"/>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4889392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0943445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smtClean="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smtClean="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smtClean="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smtClean="0">
                <a:ln>
                  <a:noFill/>
                </a:ln>
                <a:solidFill>
                  <a:srgbClr val="00BCF2"/>
                </a:solidFill>
                <a:effectLst/>
                <a:uLnTx/>
                <a:uFillTx/>
                <a:latin typeface="Arial" panose="020B0604020202020204" pitchFamily="34" charset="0"/>
                <a:ea typeface="+mn-ea"/>
                <a:cs typeface="+mn-cs"/>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9331690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smtClean="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smtClean="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smtClean="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smtClean="0">
                <a:ln>
                  <a:noFill/>
                </a:ln>
                <a:solidFill>
                  <a:srgbClr val="00BCF2"/>
                </a:solidFill>
                <a:effectLst/>
                <a:uLnTx/>
                <a:uFillTx/>
                <a:latin typeface="Arial" panose="020B0604020202020204" pitchFamily="34" charset="0"/>
                <a:ea typeface="+mn-ea"/>
                <a:cs typeface="+mn-cs"/>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36712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smtClean="0"/>
              <a:t>Author’s Name</a:t>
            </a:r>
          </a:p>
          <a:p>
            <a:pPr lvl="0"/>
            <a:r>
              <a:rPr lang="en-US" dirty="0" smtClean="0"/>
              <a:t>Title</a:t>
            </a:r>
          </a:p>
        </p:txBody>
      </p:sp>
      <p:pic>
        <p:nvPicPr>
          <p:cNvPr id="5" name="Picture 4"/>
          <p:cNvPicPr>
            <a:picLocks noChangeAspect="1"/>
          </p:cNvPicPr>
          <p:nvPr/>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35943479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042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DB14E8-99BF-46B9-A671-9359039C08FF}" type="datetimeFigureOut">
              <a:rPr kumimoji="0" lang="en-US" sz="1800" b="0" i="0" u="none" strike="noStrike" kern="1200" cap="none" spc="0" normalizeH="0" baseline="0" noProof="0" smtClean="0">
                <a:ln>
                  <a:noFill/>
                </a:ln>
                <a:solidFill>
                  <a:srgbClr val="00BCF2"/>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6/3/2016</a:t>
            </a:fld>
            <a:endParaRPr kumimoji="0" lang="en-US" sz="1800" b="0" i="0" u="none" strike="noStrike" kern="1200" cap="none" spc="0" normalizeH="0" baseline="0" noProof="0">
              <a:ln>
                <a:noFill/>
              </a:ln>
              <a:solidFill>
                <a:srgbClr val="00BCF2"/>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CF2"/>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0682B8-F885-4756-A521-C9D3D3736D6D}" type="slidenum">
              <a:rPr kumimoji="0" lang="en-US" sz="1800" b="0" i="0" u="none" strike="noStrike" kern="1200" cap="none" spc="0" normalizeH="0" baseline="0" noProof="0" smtClean="0">
                <a:ln>
                  <a:noFill/>
                </a:ln>
                <a:solidFill>
                  <a:srgbClr val="00BCF2"/>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BCF2"/>
              </a:solidFill>
              <a:effectLst/>
              <a:uLnTx/>
              <a:uFillTx/>
              <a:latin typeface="Segoe UI"/>
              <a:ea typeface="+mn-ea"/>
              <a:cs typeface="+mn-cs"/>
            </a:endParaRPr>
          </a:p>
        </p:txBody>
      </p:sp>
    </p:spTree>
    <p:extLst>
      <p:ext uri="{BB962C8B-B14F-4D97-AF65-F5344CB8AC3E}">
        <p14:creationId xmlns:p14="http://schemas.microsoft.com/office/powerpoint/2010/main" val="2910148067"/>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2" y="87503"/>
            <a:ext cx="11034500" cy="910024"/>
          </a:xfrm>
        </p:spPr>
        <p:txBody>
          <a:bodyPr lIns="0">
            <a:normAutofit/>
          </a:bodyPr>
          <a:lstStyle>
            <a:lvl1pPr algn="l">
              <a:defRPr sz="3733"/>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715" y="1507482"/>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891154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566234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303822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449886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61158019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6"/>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795699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793471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6937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6" indent="0">
              <a:buNone/>
              <a:defRPr/>
            </a:lvl3pPr>
            <a:lvl4pPr marL="448151" indent="0">
              <a:buNone/>
              <a:defRPr/>
            </a:lvl4pPr>
            <a:lvl5pPr marL="67222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219275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001231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00BCF2">
                        <a:alpha val="50000"/>
                      </a:srgbClr>
                    </a:gs>
                    <a:gs pos="86000">
                      <a:srgbClr val="00BCF2">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422864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00BCF2">
                        <a:alpha val="50000"/>
                      </a:srgbClr>
                    </a:gs>
                    <a:gs pos="86000">
                      <a:srgbClr val="00BCF2">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785916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6.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image" Target="../media/image11.png"/><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theme" Target="../theme/theme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11.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image" Target="../media/image14.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2"/>
            <a:ext cx="10515600" cy="1325563"/>
          </a:xfrm>
          <a:prstGeom prst="rect">
            <a:avLst/>
          </a:prstGeom>
        </p:spPr>
        <p:txBody>
          <a:bodyPr vert="horz" lIns="91440" tIns="45720" rIns="91440" bIns="45720" rtlCol="0" anchor="t">
            <a:noAutofit/>
          </a:bodyPr>
          <a:lstStyle/>
          <a:p>
            <a:r>
              <a:rPr lang="en-US" dirty="0"/>
              <a:t>Topic/Title</a:t>
            </a:r>
          </a:p>
        </p:txBody>
      </p:sp>
      <p:sp>
        <p:nvSpPr>
          <p:cNvPr id="3" name="Text Placeholder 2"/>
          <p:cNvSpPr>
            <a:spLocks noGrp="1"/>
          </p:cNvSpPr>
          <p:nvPr>
            <p:ph type="body" idx="1"/>
          </p:nvPr>
        </p:nvSpPr>
        <p:spPr>
          <a:xfrm>
            <a:off x="5739830" y="5363110"/>
            <a:ext cx="5911921" cy="813853"/>
          </a:xfrm>
          <a:prstGeom prst="rect">
            <a:avLst/>
          </a:prstGeom>
        </p:spPr>
        <p:txBody>
          <a:bodyPr vert="horz" lIns="91440" tIns="45720" rIns="91440" bIns="45720" rtlCol="0">
            <a:normAutofit/>
          </a:bodyPr>
          <a:lstStyle/>
          <a:p>
            <a:pPr lvl="0"/>
            <a:r>
              <a:rPr lang="en-US" dirty="0"/>
              <a:t>Presenter Name</a:t>
            </a:r>
          </a:p>
          <a:p>
            <a:pPr lvl="0"/>
            <a:r>
              <a:rPr lang="en-US" dirty="0"/>
              <a:t>Title</a:t>
            </a:r>
          </a:p>
        </p:txBody>
      </p:sp>
    </p:spTree>
    <p:extLst>
      <p:ext uri="{BB962C8B-B14F-4D97-AF65-F5344CB8AC3E}">
        <p14:creationId xmlns:p14="http://schemas.microsoft.com/office/powerpoint/2010/main" val="70152518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Lst>
  <p:txStyles>
    <p:titleStyle>
      <a:lvl1pPr algn="r" defTabSz="914225" rtl="0" eaLnBrk="1" latinLnBrk="0" hangingPunct="1">
        <a:lnSpc>
          <a:spcPct val="90000"/>
        </a:lnSpc>
        <a:spcBef>
          <a:spcPct val="0"/>
        </a:spcBef>
        <a:buNone/>
        <a:defRPr sz="9598"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225"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8"/>
            <a:ext cx="1107982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60798" y="1876998"/>
            <a:ext cx="11079822" cy="4215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8633" y="-1916710"/>
            <a:ext cx="1916710" cy="1916710"/>
          </a:xfrm>
          <a:prstGeom prst="rect">
            <a:avLst/>
          </a:prstGeom>
        </p:spPr>
      </p:pic>
      <p:sp>
        <p:nvSpPr>
          <p:cNvPr id="8" name="Rectangle 7"/>
          <p:cNvSpPr/>
          <p:nvPr userDrawn="1"/>
        </p:nvSpPr>
        <p:spPr>
          <a:xfrm>
            <a:off x="2516174" y="-1299951"/>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 name="Rectangle 8"/>
          <p:cNvSpPr/>
          <p:nvPr userDrawn="1"/>
        </p:nvSpPr>
        <p:spPr>
          <a:xfrm>
            <a:off x="3468281" y="-1299951"/>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4467523" y="-1299951"/>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5400776" y="-1299951"/>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 name="Rectangle 11"/>
          <p:cNvSpPr/>
          <p:nvPr userDrawn="1"/>
        </p:nvSpPr>
        <p:spPr>
          <a:xfrm>
            <a:off x="6334029" y="-1299951"/>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3" name="Rectangle 12"/>
          <p:cNvSpPr/>
          <p:nvPr userDrawn="1"/>
        </p:nvSpPr>
        <p:spPr>
          <a:xfrm>
            <a:off x="7304989" y="-1299951"/>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 name="Slide Number Placeholder 17"/>
          <p:cNvSpPr>
            <a:spLocks noGrp="1"/>
          </p:cNvSpPr>
          <p:nvPr>
            <p:ph type="sldNum" sz="quarter" idx="4"/>
          </p:nvPr>
        </p:nvSpPr>
        <p:spPr>
          <a:xfrm>
            <a:off x="8897422" y="6274160"/>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pic>
        <p:nvPicPr>
          <p:cNvPr id="14" name="Picture 13"/>
          <p:cNvPicPr>
            <a:picLocks noChangeAspect="1"/>
          </p:cNvPicPr>
          <p:nvPr userDrawn="1"/>
        </p:nvPicPr>
        <p:blipFill rotWithShape="1">
          <a:blip r:embed="rId15">
            <a:extLst>
              <a:ext uri="{BEBA8EAE-BF5A-486C-A8C5-ECC9F3942E4B}">
                <a14:imgProps xmlns:a14="http://schemas.microsoft.com/office/drawing/2010/main">
                  <a14:imgLayer r:embed="rId16">
                    <a14:imgEffect>
                      <a14:saturation sat="99000"/>
                    </a14:imgEffect>
                  </a14:imgLayer>
                </a14:imgProps>
              </a:ext>
            </a:extLst>
          </a:blip>
          <a:srcRect l="13121" r="14315"/>
          <a:stretch/>
        </p:blipFill>
        <p:spPr>
          <a:xfrm>
            <a:off x="0" y="4202437"/>
            <a:ext cx="12174584" cy="3578662"/>
          </a:xfrm>
          <a:prstGeom prst="rect">
            <a:avLst/>
          </a:prstGeom>
        </p:spPr>
      </p:pic>
    </p:spTree>
    <p:extLst>
      <p:ext uri="{BB962C8B-B14F-4D97-AF65-F5344CB8AC3E}">
        <p14:creationId xmlns:p14="http://schemas.microsoft.com/office/powerpoint/2010/main" val="244425269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hf hdr="0" ftr="0" dt="0"/>
  <p:txStyles>
    <p:titleStyle>
      <a:lvl1pPr algn="l" defTabSz="914049"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176095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7" r:id="rId35"/>
    <p:sldLayoutId id="2147483868" r:id="rId36"/>
    <p:sldLayoutId id="2147483869"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45615588"/>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hidden="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smtClean="0">
                <a:ln>
                  <a:noFill/>
                </a:ln>
                <a:solidFill>
                  <a:srgbClr val="00BCF2"/>
                </a:solidFill>
                <a:effectLst/>
                <a:uLnTx/>
                <a:uFillTx/>
                <a:latin typeface="Segoe UI"/>
                <a:ea typeface="+mn-ea"/>
                <a:cs typeface="+mn-cs"/>
              </a:rPr>
              <a:t> </a:t>
            </a:r>
            <a:endParaRPr kumimoji="0" lang="en-US" sz="1765" b="0" i="0" u="none" strike="noStrike" kern="1200" cap="none" spc="0" normalizeH="0" baseline="0" noProof="0" dirty="0">
              <a:ln>
                <a:noFill/>
              </a:ln>
              <a:solidFill>
                <a:srgbClr val="00BCF2"/>
              </a:solidFill>
              <a:effectLst/>
              <a:uLnTx/>
              <a:uFillTx/>
              <a:latin typeface="Segoe UI"/>
              <a:ea typeface="+mn-ea"/>
              <a:cs typeface="+mn-cs"/>
            </a:endParaRPr>
          </a:p>
        </p:txBody>
      </p:sp>
    </p:spTree>
    <p:extLst>
      <p:ext uri="{BB962C8B-B14F-4D97-AF65-F5344CB8AC3E}">
        <p14:creationId xmlns:p14="http://schemas.microsoft.com/office/powerpoint/2010/main" val="372779224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0" r:id="rId2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35.xml"/><Relationship Id="rId6" Type="http://schemas.microsoft.com/office/2007/relationships/hdphoto" Target="../media/hdphoto2.wdp"/><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jp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35.xml"/><Relationship Id="rId6" Type="http://schemas.microsoft.com/office/2007/relationships/hdphoto" Target="../media/hdphoto2.wdp"/><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jp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14.xml"/><Relationship Id="rId16" Type="http://schemas.openxmlformats.org/officeDocument/2006/relationships/image" Target="../media/image67.png"/><Relationship Id="rId1" Type="http://schemas.openxmlformats.org/officeDocument/2006/relationships/slideLayout" Target="../slideLayouts/slideLayout3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74.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3.xml"/><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3.xml"/><Relationship Id="rId5" Type="http://schemas.openxmlformats.org/officeDocument/2006/relationships/image" Target="../media/image83.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8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138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1995 was 20 years ago…</a:t>
            </a:r>
            <a:endParaRPr lang="en-US" dirty="0"/>
          </a:p>
        </p:txBody>
      </p:sp>
      <p:pic>
        <p:nvPicPr>
          <p:cNvPr id="4" name="Content Placeholder 3"/>
          <p:cNvPicPr>
            <a:picLocks noGrp="1" noChangeAspect="1"/>
          </p:cNvPicPr>
          <p:nvPr>
            <p:ph sz="quarter" idx="18"/>
          </p:nvPr>
        </p:nvPicPr>
        <p:blipFill>
          <a:blip r:embed="rId3">
            <a:extLst>
              <a:ext uri="{28A0092B-C50C-407E-A947-70E740481C1C}">
                <a14:useLocalDpi xmlns:a14="http://schemas.microsoft.com/office/drawing/2010/main" val="0"/>
              </a:ext>
            </a:extLst>
          </a:blip>
          <a:stretch>
            <a:fillRect/>
          </a:stretch>
        </p:blipFill>
        <p:spPr>
          <a:xfrm>
            <a:off x="10131023" y="3493816"/>
            <a:ext cx="1543050" cy="21812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42" y="2797215"/>
            <a:ext cx="3524250" cy="381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3415" y="289366"/>
            <a:ext cx="3620488" cy="270960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5358" y="3649032"/>
            <a:ext cx="2286000" cy="19050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3139" y="3528921"/>
            <a:ext cx="1346103" cy="2025111"/>
          </a:xfrm>
          <a:prstGeom prst="rect">
            <a:avLst/>
          </a:prstGeom>
        </p:spPr>
      </p:pic>
    </p:spTree>
    <p:extLst>
      <p:ext uri="{BB962C8B-B14F-4D97-AF65-F5344CB8AC3E}">
        <p14:creationId xmlns:p14="http://schemas.microsoft.com/office/powerpoint/2010/main" val="19919445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228600" y="764977"/>
            <a:ext cx="375208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733800" y="2617425"/>
            <a:ext cx="4571264" cy="3835155"/>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a:ln>
                  <a:noFill/>
                </a:ln>
                <a:solidFill>
                  <a:prstClr val="white"/>
                </a:solidFill>
                <a:effectLst/>
                <a:uLnTx/>
                <a:uFillTx/>
                <a:latin typeface="Segoe UI"/>
                <a:ea typeface="+mn-ea"/>
                <a:cs typeface="+mn-cs"/>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a:ln>
                  <a:noFill/>
                </a:ln>
                <a:solidFill>
                  <a:prstClr val="white"/>
                </a:solidFill>
                <a:effectLst/>
                <a:uLnTx/>
                <a:uFillTx/>
                <a:latin typeface="Segoe UI"/>
                <a:ea typeface="+mn-ea"/>
                <a:cs typeface="+mn-cs"/>
              </a:endParaRPr>
            </a:p>
          </p:txBody>
        </p:sp>
      </p:grpSp>
      <p:sp>
        <p:nvSpPr>
          <p:cNvPr id="107" name="Rectangle 106"/>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108" name="TextBox 107"/>
          <p:cNvSpPr txBox="1"/>
          <p:nvPr/>
        </p:nvSpPr>
        <p:spPr>
          <a:xfrm>
            <a:off x="3902189" y="3124200"/>
            <a:ext cx="4235168"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Trident</a:t>
            </a:r>
          </a:p>
        </p:txBody>
      </p:sp>
      <p:pic>
        <p:nvPicPr>
          <p:cNvPr id="88" name="Picture 2" descr="http://fabspider.com/wp-content/uploads/2011/05/ie6-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233" y="1725471"/>
            <a:ext cx="581033" cy="61341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241651" y="4437572"/>
            <a:ext cx="1544012" cy="46166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Consolas" panose="020B0609020204030204" pitchFamily="49" charset="0"/>
                <a:ea typeface="+mn-ea"/>
                <a:cs typeface="Consolas" panose="020B0609020204030204" pitchFamily="49" charset="0"/>
              </a:rPr>
              <a:t>!DOCTYPE</a:t>
            </a:r>
            <a:endParaRPr kumimoji="0" lang="en-US" sz="1400" b="0" i="0" u="none" strike="noStrike" kern="1200" cap="none" spc="0" normalizeH="0" baseline="0" noProof="0" dirty="0">
              <a:ln>
                <a:noFill/>
              </a:ln>
              <a:solidFill>
                <a:srgbClr val="737373"/>
              </a:solidFill>
              <a:effectLst/>
              <a:uLnTx/>
              <a:uFillTx/>
              <a:latin typeface="Consolas" panose="020B0609020204030204" pitchFamily="49" charset="0"/>
              <a:ea typeface="+mn-ea"/>
              <a:cs typeface="Consolas" panose="020B0609020204030204" pitchFamily="49" charset="0"/>
            </a:endParaRPr>
          </a:p>
        </p:txBody>
      </p:sp>
      <p:cxnSp>
        <p:nvCxnSpPr>
          <p:cNvPr id="53" name="Straight Connector 52"/>
          <p:cNvCxnSpPr>
            <a:endCxn id="110"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58" name="TextBox 57"/>
          <p:cNvSpPr txBox="1"/>
          <p:nvPr/>
        </p:nvSpPr>
        <p:spPr>
          <a:xfrm>
            <a:off x="762000" y="879097"/>
            <a:ext cx="68580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1995</a:t>
            </a:r>
          </a:p>
        </p:txBody>
      </p:sp>
      <p:grpSp>
        <p:nvGrpSpPr>
          <p:cNvPr id="60" name="Group 59"/>
          <p:cNvGrpSpPr/>
          <p:nvPr/>
        </p:nvGrpSpPr>
        <p:grpSpPr>
          <a:xfrm>
            <a:off x="1842754" y="1336308"/>
            <a:ext cx="290847" cy="290899"/>
            <a:chOff x="2240339" y="3733800"/>
            <a:chExt cx="290846" cy="290899"/>
          </a:xfrm>
        </p:grpSpPr>
        <p:sp>
          <p:nvSpPr>
            <p:cNvPr id="61" name="Oval 6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2" name="TextBox 61"/>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3</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63" name="Group 62"/>
          <p:cNvGrpSpPr/>
          <p:nvPr/>
        </p:nvGrpSpPr>
        <p:grpSpPr>
          <a:xfrm>
            <a:off x="2362201" y="1336308"/>
            <a:ext cx="290847" cy="290899"/>
            <a:chOff x="2240339" y="3733800"/>
            <a:chExt cx="290846" cy="290899"/>
          </a:xfrm>
        </p:grpSpPr>
        <p:sp>
          <p:nvSpPr>
            <p:cNvPr id="64" name="Oval 6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5" name="TextBox 64"/>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4</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66" name="Group 65"/>
          <p:cNvGrpSpPr/>
          <p:nvPr/>
        </p:nvGrpSpPr>
        <p:grpSpPr>
          <a:xfrm>
            <a:off x="1219201" y="1336308"/>
            <a:ext cx="290847" cy="290899"/>
            <a:chOff x="2240339" y="3733800"/>
            <a:chExt cx="290846" cy="290899"/>
          </a:xfrm>
        </p:grpSpPr>
        <p:sp>
          <p:nvSpPr>
            <p:cNvPr id="67" name="Oval 6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8" name="TextBox 67"/>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1</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69" name="Group 68"/>
          <p:cNvGrpSpPr/>
          <p:nvPr/>
        </p:nvGrpSpPr>
        <p:grpSpPr>
          <a:xfrm>
            <a:off x="1385554" y="1336308"/>
            <a:ext cx="290847" cy="290899"/>
            <a:chOff x="2240339" y="3733800"/>
            <a:chExt cx="290846" cy="290899"/>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1" name="TextBox 70"/>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2</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72" name="Group 71"/>
          <p:cNvGrpSpPr/>
          <p:nvPr/>
        </p:nvGrpSpPr>
        <p:grpSpPr>
          <a:xfrm>
            <a:off x="3300079" y="1336308"/>
            <a:ext cx="290847" cy="290899"/>
            <a:chOff x="2240339" y="3733800"/>
            <a:chExt cx="290846" cy="290899"/>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4" name="TextBox 73"/>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5.5</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75" name="Group 74"/>
          <p:cNvGrpSpPr/>
          <p:nvPr/>
        </p:nvGrpSpPr>
        <p:grpSpPr>
          <a:xfrm>
            <a:off x="3743326" y="1336308"/>
            <a:ext cx="290847" cy="290899"/>
            <a:chOff x="2240339" y="3733800"/>
            <a:chExt cx="290846" cy="290899"/>
          </a:xfrm>
        </p:grpSpPr>
        <p:sp>
          <p:nvSpPr>
            <p:cNvPr id="79" name="Oval 7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0" name="TextBox 79"/>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6</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81" name="Group 80"/>
          <p:cNvGrpSpPr/>
          <p:nvPr/>
        </p:nvGrpSpPr>
        <p:grpSpPr>
          <a:xfrm>
            <a:off x="2966705" y="1336308"/>
            <a:ext cx="290847" cy="290899"/>
            <a:chOff x="2240339" y="3733800"/>
            <a:chExt cx="290846" cy="290899"/>
          </a:xfrm>
        </p:grpSpPr>
        <p:sp>
          <p:nvSpPr>
            <p:cNvPr id="82" name="Oval 8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3" name="TextBox 82"/>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5</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84" name="Group 83"/>
          <p:cNvGrpSpPr/>
          <p:nvPr/>
        </p:nvGrpSpPr>
        <p:grpSpPr>
          <a:xfrm>
            <a:off x="6567154" y="1336308"/>
            <a:ext cx="290847" cy="290899"/>
            <a:chOff x="2240339" y="3733800"/>
            <a:chExt cx="290846" cy="290899"/>
          </a:xfrm>
        </p:grpSpPr>
        <p:sp>
          <p:nvSpPr>
            <p:cNvPr id="85" name="Oval 8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6" name="TextBox 85"/>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7</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87" name="Group 86"/>
          <p:cNvGrpSpPr/>
          <p:nvPr/>
        </p:nvGrpSpPr>
        <p:grpSpPr>
          <a:xfrm>
            <a:off x="8243554" y="1336308"/>
            <a:ext cx="290847" cy="290899"/>
            <a:chOff x="2240339" y="3733800"/>
            <a:chExt cx="290846" cy="290899"/>
          </a:xfrm>
        </p:grpSpPr>
        <p:sp>
          <p:nvSpPr>
            <p:cNvPr id="91" name="Oval 9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2" name="TextBox 91"/>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8</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93" name="Group 92"/>
          <p:cNvGrpSpPr/>
          <p:nvPr/>
        </p:nvGrpSpPr>
        <p:grpSpPr>
          <a:xfrm>
            <a:off x="2671430" y="1336308"/>
            <a:ext cx="290847" cy="290899"/>
            <a:chOff x="2240339" y="3733800"/>
            <a:chExt cx="290846" cy="290899"/>
          </a:xfrm>
        </p:grpSpPr>
        <p:sp>
          <p:nvSpPr>
            <p:cNvPr id="94" name="Oval 9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5" name="TextBox 94"/>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4.x</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96" name="Group 95"/>
          <p:cNvGrpSpPr/>
          <p:nvPr/>
        </p:nvGrpSpPr>
        <p:grpSpPr>
          <a:xfrm>
            <a:off x="8853154" y="1336308"/>
            <a:ext cx="290847" cy="290899"/>
            <a:chOff x="2240339" y="3733800"/>
            <a:chExt cx="290846" cy="290899"/>
          </a:xfrm>
        </p:grpSpPr>
        <p:sp>
          <p:nvSpPr>
            <p:cNvPr id="97" name="Oval 9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9" name="TextBox 108"/>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9</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sp>
        <p:nvSpPr>
          <p:cNvPr id="110" name="Oval 109"/>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TextBox 110"/>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2015</a:t>
            </a:r>
          </a:p>
        </p:txBody>
      </p:sp>
      <p:grpSp>
        <p:nvGrpSpPr>
          <p:cNvPr id="112" name="Group 111"/>
          <p:cNvGrpSpPr/>
          <p:nvPr/>
        </p:nvGrpSpPr>
        <p:grpSpPr>
          <a:xfrm>
            <a:off x="8853154" y="1336308"/>
            <a:ext cx="290847" cy="290899"/>
            <a:chOff x="2240339" y="3733800"/>
            <a:chExt cx="290846" cy="290899"/>
          </a:xfrm>
        </p:grpSpPr>
        <p:sp>
          <p:nvSpPr>
            <p:cNvPr id="113" name="Oval 11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14" name="TextBox 113"/>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9</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15" name="Group 114"/>
          <p:cNvGrpSpPr/>
          <p:nvPr/>
        </p:nvGrpSpPr>
        <p:grpSpPr>
          <a:xfrm>
            <a:off x="9305926" y="1336308"/>
            <a:ext cx="290847" cy="290899"/>
            <a:chOff x="2240339" y="3733800"/>
            <a:chExt cx="290846" cy="290899"/>
          </a:xfrm>
        </p:grpSpPr>
        <p:sp>
          <p:nvSpPr>
            <p:cNvPr id="116" name="Oval 11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17" name="TextBox 116"/>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10</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18" name="Group 117"/>
          <p:cNvGrpSpPr/>
          <p:nvPr/>
        </p:nvGrpSpPr>
        <p:grpSpPr>
          <a:xfrm>
            <a:off x="9753601" y="1336308"/>
            <a:ext cx="290847" cy="290899"/>
            <a:chOff x="2240339" y="3733800"/>
            <a:chExt cx="290846" cy="290899"/>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0" name="TextBox 119"/>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11</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sp>
        <p:nvSpPr>
          <p:cNvPr id="121" name="Rectangle 120"/>
          <p:cNvSpPr/>
          <p:nvPr/>
        </p:nvSpPr>
        <p:spPr>
          <a:xfrm>
            <a:off x="3980688" y="3936114"/>
            <a:ext cx="1889901" cy="2159887"/>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Quirks</a:t>
            </a:r>
            <a:endParaRPr kumimoji="0" lang="en-US" sz="1400"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endParaRPr>
          </a:p>
        </p:txBody>
      </p:sp>
      <p:sp>
        <p:nvSpPr>
          <p:cNvPr id="122" name="Rectangle 121"/>
          <p:cNvSpPr/>
          <p:nvPr/>
        </p:nvSpPr>
        <p:spPr>
          <a:xfrm>
            <a:off x="6114288" y="3936114"/>
            <a:ext cx="1889901" cy="2159887"/>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Strict</a:t>
            </a:r>
            <a:endParaRPr kumimoji="0" lang="en-US" sz="1400"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endParaRPr>
          </a:p>
        </p:txBody>
      </p:sp>
      <p:sp>
        <p:nvSpPr>
          <p:cNvPr id="76" name="TextBox 75"/>
          <p:cNvSpPr txBox="1"/>
          <p:nvPr/>
        </p:nvSpPr>
        <p:spPr>
          <a:xfrm>
            <a:off x="762000" y="879097"/>
            <a:ext cx="68580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1995</a:t>
            </a:r>
          </a:p>
        </p:txBody>
      </p:sp>
      <p:sp>
        <p:nvSpPr>
          <p:cNvPr id="78" name="TextBox 77"/>
          <p:cNvSpPr txBox="1"/>
          <p:nvPr/>
        </p:nvSpPr>
        <p:spPr>
          <a:xfrm>
            <a:off x="604923" y="354608"/>
            <a:ext cx="3490205" cy="379656"/>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B900"/>
                </a:solidFill>
                <a:effectLst/>
                <a:uLnTx/>
                <a:uFillTx/>
                <a:latin typeface="Segoe UI Semibold" panose="020B0702040204020203" pitchFamily="34" charset="0"/>
                <a:ea typeface="+mn-ea"/>
                <a:cs typeface="Segoe UI Semibold" panose="020B0702040204020203" pitchFamily="34" charset="0"/>
              </a:rPr>
              <a:t>HTML4, ES3, CSS2</a:t>
            </a:r>
          </a:p>
        </p:txBody>
      </p:sp>
    </p:spTree>
    <p:extLst>
      <p:ext uri="{BB962C8B-B14F-4D97-AF65-F5344CB8AC3E}">
        <p14:creationId xmlns:p14="http://schemas.microsoft.com/office/powerpoint/2010/main" val="1169132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64"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p:cNvSpPr txBox="1"/>
          <p:nvPr/>
        </p:nvSpPr>
        <p:spPr>
          <a:xfrm>
            <a:off x="762000" y="879097"/>
            <a:ext cx="68580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1995</a:t>
            </a:r>
          </a:p>
        </p:txBody>
      </p:sp>
      <p:grpSp>
        <p:nvGrpSpPr>
          <p:cNvPr id="39" name="Group 38"/>
          <p:cNvGrpSpPr/>
          <p:nvPr/>
        </p:nvGrpSpPr>
        <p:grpSpPr>
          <a:xfrm>
            <a:off x="1842754" y="1336308"/>
            <a:ext cx="290847" cy="290899"/>
            <a:chOff x="2240339" y="3733800"/>
            <a:chExt cx="290846" cy="290899"/>
          </a:xfrm>
        </p:grpSpPr>
        <p:sp>
          <p:nvSpPr>
            <p:cNvPr id="37" name="Oval 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8" name="TextBox 37"/>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3</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40" name="Group 39"/>
          <p:cNvGrpSpPr/>
          <p:nvPr/>
        </p:nvGrpSpPr>
        <p:grpSpPr>
          <a:xfrm>
            <a:off x="2362201" y="1336308"/>
            <a:ext cx="290847" cy="290899"/>
            <a:chOff x="2240339" y="3733800"/>
            <a:chExt cx="290846" cy="290899"/>
          </a:xfrm>
        </p:grpSpPr>
        <p:sp>
          <p:nvSpPr>
            <p:cNvPr id="41" name="Oval 4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2" name="TextBox 41"/>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4</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43" name="Group 42"/>
          <p:cNvGrpSpPr/>
          <p:nvPr/>
        </p:nvGrpSpPr>
        <p:grpSpPr>
          <a:xfrm>
            <a:off x="1219201" y="1336308"/>
            <a:ext cx="290847" cy="290899"/>
            <a:chOff x="2240339" y="3733800"/>
            <a:chExt cx="290846" cy="290899"/>
          </a:xfrm>
        </p:grpSpPr>
        <p:sp>
          <p:nvSpPr>
            <p:cNvPr id="44" name="Oval 4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5" name="TextBox 44"/>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1</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46" name="Group 45"/>
          <p:cNvGrpSpPr/>
          <p:nvPr/>
        </p:nvGrpSpPr>
        <p:grpSpPr>
          <a:xfrm>
            <a:off x="1385554" y="1336308"/>
            <a:ext cx="290847" cy="290899"/>
            <a:chOff x="2240339" y="3733800"/>
            <a:chExt cx="290846" cy="290899"/>
          </a:xfrm>
        </p:grpSpPr>
        <p:sp>
          <p:nvSpPr>
            <p:cNvPr id="47" name="Oval 4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8" name="TextBox 47"/>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2</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49" name="Group 48"/>
          <p:cNvGrpSpPr/>
          <p:nvPr/>
        </p:nvGrpSpPr>
        <p:grpSpPr>
          <a:xfrm>
            <a:off x="3300079" y="1336308"/>
            <a:ext cx="290847" cy="290899"/>
            <a:chOff x="2240339" y="3733800"/>
            <a:chExt cx="290846" cy="290899"/>
          </a:xfrm>
        </p:grpSpPr>
        <p:sp>
          <p:nvSpPr>
            <p:cNvPr id="50" name="Oval 4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51" name="TextBox 50"/>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5.5</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52" name="Group 51"/>
          <p:cNvGrpSpPr/>
          <p:nvPr/>
        </p:nvGrpSpPr>
        <p:grpSpPr>
          <a:xfrm>
            <a:off x="3743326" y="1336308"/>
            <a:ext cx="290847" cy="290899"/>
            <a:chOff x="2240339" y="3733800"/>
            <a:chExt cx="290846" cy="290899"/>
          </a:xfrm>
        </p:grpSpPr>
        <p:sp>
          <p:nvSpPr>
            <p:cNvPr id="53" name="Oval 5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54" name="TextBox 53"/>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6</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55" name="Group 54"/>
          <p:cNvGrpSpPr/>
          <p:nvPr/>
        </p:nvGrpSpPr>
        <p:grpSpPr>
          <a:xfrm>
            <a:off x="2966705" y="1336308"/>
            <a:ext cx="290847" cy="290899"/>
            <a:chOff x="2240339" y="3733800"/>
            <a:chExt cx="290846" cy="290899"/>
          </a:xfrm>
        </p:grpSpPr>
        <p:sp>
          <p:nvSpPr>
            <p:cNvPr id="56" name="Oval 5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57" name="TextBox 56"/>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5</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58" name="Group 57"/>
          <p:cNvGrpSpPr/>
          <p:nvPr/>
        </p:nvGrpSpPr>
        <p:grpSpPr>
          <a:xfrm>
            <a:off x="6567154" y="1336308"/>
            <a:ext cx="290847" cy="290899"/>
            <a:chOff x="2240339" y="3733800"/>
            <a:chExt cx="290846" cy="290899"/>
          </a:xfrm>
        </p:grpSpPr>
        <p:sp>
          <p:nvSpPr>
            <p:cNvPr id="59" name="Oval 5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0" name="TextBox 59"/>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7</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61" name="Group 60"/>
          <p:cNvGrpSpPr/>
          <p:nvPr/>
        </p:nvGrpSpPr>
        <p:grpSpPr>
          <a:xfrm>
            <a:off x="8243554" y="1336308"/>
            <a:ext cx="290847" cy="290899"/>
            <a:chOff x="2240339" y="3733800"/>
            <a:chExt cx="290846" cy="290899"/>
          </a:xfrm>
        </p:grpSpPr>
        <p:sp>
          <p:nvSpPr>
            <p:cNvPr id="62" name="Oval 6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3" name="TextBox 62"/>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8</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76" name="Group 75"/>
          <p:cNvGrpSpPr/>
          <p:nvPr/>
        </p:nvGrpSpPr>
        <p:grpSpPr>
          <a:xfrm>
            <a:off x="2671430" y="1336308"/>
            <a:ext cx="290847" cy="290899"/>
            <a:chOff x="2240339" y="3733800"/>
            <a:chExt cx="290846" cy="290899"/>
          </a:xfrm>
        </p:grpSpPr>
        <p:sp>
          <p:nvSpPr>
            <p:cNvPr id="77" name="Oval 7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8" name="TextBox 77"/>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4.x</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98" name="Group 97"/>
          <p:cNvGrpSpPr/>
          <p:nvPr/>
        </p:nvGrpSpPr>
        <p:grpSpPr>
          <a:xfrm>
            <a:off x="3733800" y="2617425"/>
            <a:ext cx="4571264" cy="3835155"/>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a:ln>
                  <a:noFill/>
                </a:ln>
                <a:solidFill>
                  <a:prstClr val="white"/>
                </a:solidFill>
                <a:effectLst/>
                <a:uLnTx/>
                <a:uFillTx/>
                <a:latin typeface="Segoe UI"/>
                <a:ea typeface="+mn-ea"/>
                <a:cs typeface="+mn-cs"/>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a:ln>
                  <a:noFill/>
                </a:ln>
                <a:solidFill>
                  <a:prstClr val="white"/>
                </a:solidFill>
                <a:effectLst/>
                <a:uLnTx/>
                <a:uFillTx/>
                <a:latin typeface="Segoe UI"/>
                <a:ea typeface="+mn-ea"/>
                <a:cs typeface="+mn-cs"/>
              </a:endParaRPr>
            </a:p>
          </p:txBody>
        </p:sp>
      </p:grpSp>
      <p:sp>
        <p:nvSpPr>
          <p:cNvPr id="107" name="Rectangle 106"/>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108" name="TextBox 107"/>
          <p:cNvSpPr txBox="1"/>
          <p:nvPr/>
        </p:nvSpPr>
        <p:spPr>
          <a:xfrm>
            <a:off x="3902189" y="3124200"/>
            <a:ext cx="4235168"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Trident</a:t>
            </a:r>
          </a:p>
        </p:txBody>
      </p:sp>
      <p:sp>
        <p:nvSpPr>
          <p:cNvPr id="4" name="Rectangle 3"/>
          <p:cNvSpPr/>
          <p:nvPr/>
        </p:nvSpPr>
        <p:spPr>
          <a:xfrm>
            <a:off x="4038601" y="3650277"/>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IE5</a:t>
            </a:r>
            <a:r>
              <a:rPr kumimoji="0" lang="en-US" sz="2000"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Quirks</a:t>
            </a:r>
          </a:p>
        </p:txBody>
      </p:sp>
      <p:sp>
        <p:nvSpPr>
          <p:cNvPr id="109" name="Rectangle 108"/>
          <p:cNvSpPr/>
          <p:nvPr/>
        </p:nvSpPr>
        <p:spPr>
          <a:xfrm>
            <a:off x="5066525" y="3650277"/>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IE7</a:t>
            </a:r>
            <a:r>
              <a:rPr kumimoji="0" lang="en-US" sz="2000"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 </a:t>
            </a:r>
            <a:endParaRPr kumimoji="0" lang="en-US" sz="1051"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737373"/>
                </a:solidFill>
                <a:effectLst/>
                <a:uLnTx/>
                <a:uFillTx/>
                <a:latin typeface="Segoe UI Light" panose="020B0502040204020203" pitchFamily="34" charset="0"/>
                <a:ea typeface="+mn-ea"/>
                <a:cs typeface="Segoe UI Light" panose="020B0502040204020203" pitchFamily="34" charset="0"/>
              </a:rPr>
              <a:t>Compat</a:t>
            </a:r>
            <a:r>
              <a:rPr kumimoji="0" lang="en-US" sz="1000"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 View</a:t>
            </a:r>
          </a:p>
        </p:txBody>
      </p:sp>
      <p:sp>
        <p:nvSpPr>
          <p:cNvPr id="110" name="Rectangle 109"/>
          <p:cNvSpPr/>
          <p:nvPr/>
        </p:nvSpPr>
        <p:spPr>
          <a:xfrm>
            <a:off x="6102553" y="3650277"/>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IE8</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Standards Mode</a:t>
            </a:r>
          </a:p>
        </p:txBody>
      </p:sp>
      <p:grpSp>
        <p:nvGrpSpPr>
          <p:cNvPr id="65" name="Group 64"/>
          <p:cNvGrpSpPr/>
          <p:nvPr/>
        </p:nvGrpSpPr>
        <p:grpSpPr>
          <a:xfrm>
            <a:off x="8853154" y="1336308"/>
            <a:ext cx="290847" cy="290899"/>
            <a:chOff x="2240339" y="3733800"/>
            <a:chExt cx="290846" cy="290899"/>
          </a:xfrm>
        </p:grpSpPr>
        <p:sp>
          <p:nvSpPr>
            <p:cNvPr id="66" name="Oval 6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7" name="TextBox 66"/>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9</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6771" y="1694893"/>
            <a:ext cx="564035" cy="52336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4020152" y="496705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IE9</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Standards Mode</a:t>
            </a:r>
          </a:p>
        </p:txBody>
      </p:sp>
      <p:sp>
        <p:nvSpPr>
          <p:cNvPr id="80" name="Rectangle 79"/>
          <p:cNvSpPr/>
          <p:nvPr/>
        </p:nvSpPr>
        <p:spPr>
          <a:xfrm>
            <a:off x="5059637" y="4974551"/>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IE10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Standards Mode</a:t>
            </a:r>
          </a:p>
        </p:txBody>
      </p:sp>
      <p:sp>
        <p:nvSpPr>
          <p:cNvPr id="81" name="Rectangle 80"/>
          <p:cNvSpPr/>
          <p:nvPr/>
        </p:nvSpPr>
        <p:spPr>
          <a:xfrm>
            <a:off x="6096801" y="496705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QME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Quirks Mode Emulation</a:t>
            </a:r>
          </a:p>
        </p:txBody>
      </p:sp>
      <p:sp>
        <p:nvSpPr>
          <p:cNvPr id="64" name="Oval 63"/>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68" name="TextBox 67"/>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2015</a:t>
            </a:r>
          </a:p>
        </p:txBody>
      </p:sp>
      <p:grpSp>
        <p:nvGrpSpPr>
          <p:cNvPr id="69" name="Group 68"/>
          <p:cNvGrpSpPr/>
          <p:nvPr/>
        </p:nvGrpSpPr>
        <p:grpSpPr>
          <a:xfrm>
            <a:off x="8853154" y="1336308"/>
            <a:ext cx="290847" cy="290899"/>
            <a:chOff x="2240339" y="3733800"/>
            <a:chExt cx="290846" cy="290899"/>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1" name="TextBox 70"/>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9</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72" name="Group 71"/>
          <p:cNvGrpSpPr/>
          <p:nvPr/>
        </p:nvGrpSpPr>
        <p:grpSpPr>
          <a:xfrm>
            <a:off x="9305926" y="1336308"/>
            <a:ext cx="290847" cy="290899"/>
            <a:chOff x="2240339" y="3733800"/>
            <a:chExt cx="290846" cy="290899"/>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9" name="TextBox 78"/>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10</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82" name="Group 81"/>
          <p:cNvGrpSpPr/>
          <p:nvPr/>
        </p:nvGrpSpPr>
        <p:grpSpPr>
          <a:xfrm>
            <a:off x="9753601" y="1336308"/>
            <a:ext cx="290847" cy="290899"/>
            <a:chOff x="2240339" y="3733800"/>
            <a:chExt cx="290846" cy="290899"/>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4" name="TextBox 83"/>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11</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sp>
        <p:nvSpPr>
          <p:cNvPr id="88" name="TextBox 87"/>
          <p:cNvSpPr txBox="1"/>
          <p:nvPr/>
        </p:nvSpPr>
        <p:spPr>
          <a:xfrm>
            <a:off x="904444" y="4600545"/>
            <a:ext cx="2300630" cy="4001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Consolas" panose="020B0609020204030204" pitchFamily="49" charset="0"/>
                <a:ea typeface="+mn-ea"/>
                <a:cs typeface="Consolas" panose="020B0609020204030204" pitchFamily="49" charset="0"/>
              </a:rPr>
              <a:t>x-</a:t>
            </a:r>
            <a:r>
              <a:rPr kumimoji="0" lang="en-US" sz="2000" b="0" i="0" u="none" strike="noStrike" kern="1200" cap="none" spc="0" normalizeH="0" baseline="0" noProof="0" dirty="0" err="1">
                <a:ln>
                  <a:noFill/>
                </a:ln>
                <a:solidFill>
                  <a:srgbClr val="737373"/>
                </a:solidFill>
                <a:effectLst/>
                <a:uLnTx/>
                <a:uFillTx/>
                <a:latin typeface="Consolas" panose="020B0609020204030204" pitchFamily="49" charset="0"/>
                <a:ea typeface="+mn-ea"/>
                <a:cs typeface="Consolas" panose="020B0609020204030204" pitchFamily="49" charset="0"/>
              </a:rPr>
              <a:t>ua</a:t>
            </a:r>
            <a:r>
              <a:rPr kumimoji="0" lang="en-US" sz="2000" b="0" i="0" u="none" strike="noStrike" kern="1200" cap="none" spc="0" normalizeH="0" baseline="0" noProof="0" dirty="0">
                <a:ln>
                  <a:noFill/>
                </a:ln>
                <a:solidFill>
                  <a:srgbClr val="737373"/>
                </a:solidFill>
                <a:effectLst/>
                <a:uLnTx/>
                <a:uFillTx/>
                <a:latin typeface="Consolas" panose="020B0609020204030204" pitchFamily="49" charset="0"/>
                <a:ea typeface="+mn-ea"/>
                <a:cs typeface="Consolas" panose="020B0609020204030204" pitchFamily="49" charset="0"/>
              </a:rPr>
              <a:t>-compatible</a:t>
            </a:r>
            <a:endParaRPr kumimoji="0" lang="en-US" sz="1600" b="0" i="0" u="none" strike="noStrike" kern="1200" cap="none" spc="0" normalizeH="0" baseline="0" noProof="0" dirty="0">
              <a:ln>
                <a:noFill/>
              </a:ln>
              <a:solidFill>
                <a:srgbClr val="737373"/>
              </a:solidFill>
              <a:effectLst/>
              <a:uLnTx/>
              <a:uFillTx/>
              <a:latin typeface="Consolas" panose="020B0609020204030204" pitchFamily="49" charset="0"/>
              <a:ea typeface="+mn-ea"/>
              <a:cs typeface="Consolas" panose="020B0609020204030204" pitchFamily="49" charset="0"/>
            </a:endParaRPr>
          </a:p>
        </p:txBody>
      </p:sp>
      <p:sp>
        <p:nvSpPr>
          <p:cNvPr id="89" name="TextBox 88"/>
          <p:cNvSpPr txBox="1"/>
          <p:nvPr/>
        </p:nvSpPr>
        <p:spPr>
          <a:xfrm>
            <a:off x="1219200" y="4167966"/>
            <a:ext cx="1544012" cy="46166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Consolas" panose="020B0609020204030204" pitchFamily="49" charset="0"/>
                <a:ea typeface="+mn-ea"/>
                <a:cs typeface="Consolas" panose="020B0609020204030204" pitchFamily="49" charset="0"/>
              </a:rPr>
              <a:t>!DOCTYPE</a:t>
            </a:r>
            <a:endParaRPr kumimoji="0" lang="en-US" sz="1400" b="0" i="0" u="none" strike="noStrike" kern="1200" cap="none" spc="0" normalizeH="0" baseline="0" noProof="0" dirty="0">
              <a:ln>
                <a:noFill/>
              </a:ln>
              <a:solidFill>
                <a:srgbClr val="737373"/>
              </a:solidFill>
              <a:effectLst/>
              <a:uLnTx/>
              <a:uFillTx/>
              <a:latin typeface="Consolas" panose="020B0609020204030204" pitchFamily="49" charset="0"/>
              <a:ea typeface="+mn-ea"/>
              <a:cs typeface="Consolas" panose="020B0609020204030204" pitchFamily="49" charset="0"/>
            </a:endParaRPr>
          </a:p>
        </p:txBody>
      </p:sp>
      <p:sp>
        <p:nvSpPr>
          <p:cNvPr id="112" name="Rectangle 111"/>
          <p:cNvSpPr/>
          <p:nvPr/>
        </p:nvSpPr>
        <p:spPr>
          <a:xfrm>
            <a:off x="7133926" y="4974551"/>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IE11</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Standards Mode</a:t>
            </a:r>
          </a:p>
        </p:txBody>
      </p:sp>
      <p:sp>
        <p:nvSpPr>
          <p:cNvPr id="85" name="Rectangle 84"/>
          <p:cNvSpPr/>
          <p:nvPr/>
        </p:nvSpPr>
        <p:spPr>
          <a:xfrm>
            <a:off x="7134809" y="3657600"/>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EMIE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srgbClr val="737373"/>
                </a:solidFill>
                <a:effectLst/>
                <a:uLnTx/>
                <a:uFillTx/>
                <a:latin typeface="Segoe UI Light" panose="020B0502040204020203" pitchFamily="34" charset="0"/>
                <a:ea typeface="+mn-ea"/>
                <a:cs typeface="Segoe UI Light" panose="020B0502040204020203" pitchFamily="34" charset="0"/>
              </a:rPr>
              <a:t>Enterprise Mode</a:t>
            </a:r>
          </a:p>
        </p:txBody>
      </p:sp>
      <p:cxnSp>
        <p:nvCxnSpPr>
          <p:cNvPr id="116" name="Straight Connector 115"/>
          <p:cNvCxnSpPr/>
          <p:nvPr/>
        </p:nvCxnSpPr>
        <p:spPr>
          <a:xfrm>
            <a:off x="228600" y="764977"/>
            <a:ext cx="65539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353180" y="52488"/>
            <a:ext cx="2065509" cy="707886"/>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B900"/>
                </a:solidFill>
                <a:effectLst/>
                <a:uLnTx/>
                <a:uFillTx/>
                <a:latin typeface="Segoe UI Semibold" panose="020B0702040204020203" pitchFamily="34" charset="0"/>
                <a:ea typeface="+mn-ea"/>
                <a:cs typeface="Segoe UI Semibold" panose="020B0702040204020203" pitchFamily="34" charset="0"/>
              </a:rPr>
              <a:t>Legacy Web</a:t>
            </a:r>
          </a:p>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B900"/>
                </a:solidFill>
                <a:effectLst/>
                <a:uLnTx/>
                <a:uFillTx/>
                <a:latin typeface="Segoe UI Semibold" panose="020B0702040204020203" pitchFamily="34" charset="0"/>
                <a:ea typeface="+mn-ea"/>
                <a:cs typeface="Segoe UI Semibold" panose="020B0702040204020203" pitchFamily="34" charset="0"/>
              </a:rPr>
              <a:t>CSS2.1</a:t>
            </a:r>
          </a:p>
        </p:txBody>
      </p:sp>
      <p:cxnSp>
        <p:nvCxnSpPr>
          <p:cNvPr id="118" name="Straight Connector 117"/>
          <p:cNvCxnSpPr/>
          <p:nvPr/>
        </p:nvCxnSpPr>
        <p:spPr>
          <a:xfrm>
            <a:off x="6915963" y="762000"/>
            <a:ext cx="141699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458201" y="761607"/>
            <a:ext cx="26289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8077821" y="-214219"/>
            <a:ext cx="3166561" cy="954107"/>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UI Semilight" panose="020B0402040204020203" pitchFamily="34" charset="0"/>
                <a:ea typeface="+mn-ea"/>
                <a:cs typeface="Segoe UI Semilight" panose="020B0402040204020203" pitchFamily="34" charset="0"/>
              </a:rPr>
              <a:t/>
            </a:r>
            <a:br>
              <a:rPr kumimoji="0" lang="en-US" sz="1600" b="0" i="0" u="none" strike="noStrike" kern="1200" cap="none" spc="0" normalizeH="0" baseline="0" noProof="0" dirty="0">
                <a:ln>
                  <a:noFill/>
                </a:ln>
                <a:solidFill>
                  <a:srgbClr val="00B050"/>
                </a:solidFill>
                <a:effectLst/>
                <a:uLnTx/>
                <a:uFillTx/>
                <a:latin typeface="Segoe UI Semilight" panose="020B0402040204020203" pitchFamily="34" charset="0"/>
                <a:ea typeface="+mn-ea"/>
                <a:cs typeface="Segoe UI Semilight" panose="020B0402040204020203" pitchFamily="34" charset="0"/>
              </a:rPr>
            </a:br>
            <a:r>
              <a:rPr kumimoji="0" lang="en-US" sz="2133"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rPr>
              <a:t>Modern Web</a:t>
            </a:r>
          </a:p>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rPr>
              <a:t>HTML5, SVG, ES5, CSS3</a:t>
            </a:r>
          </a:p>
        </p:txBody>
      </p:sp>
      <p:sp>
        <p:nvSpPr>
          <p:cNvPr id="121" name="TextBox 120"/>
          <p:cNvSpPr txBox="1"/>
          <p:nvPr/>
        </p:nvSpPr>
        <p:spPr>
          <a:xfrm>
            <a:off x="3300518" y="354608"/>
            <a:ext cx="3490205" cy="379656"/>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B900"/>
                </a:solidFill>
                <a:effectLst/>
                <a:uLnTx/>
                <a:uFillTx/>
                <a:latin typeface="Segoe UI Semibold" panose="020B0702040204020203" pitchFamily="34" charset="0"/>
                <a:ea typeface="+mn-ea"/>
                <a:cs typeface="Segoe UI Semibold" panose="020B0702040204020203" pitchFamily="34" charset="0"/>
              </a:rPr>
              <a:t>HTML4, ES3, CSS2</a:t>
            </a:r>
          </a:p>
        </p:txBody>
      </p:sp>
    </p:spTree>
    <p:extLst>
      <p:ext uri="{BB962C8B-B14F-4D97-AF65-F5344CB8AC3E}">
        <p14:creationId xmlns:p14="http://schemas.microsoft.com/office/powerpoint/2010/main" val="3371170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384279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1995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333670" y="4754765"/>
            <a:ext cx="1293144" cy="1288126"/>
            <a:chOff x="1333670" y="4754765"/>
            <a:chExt cx="1293144" cy="1288126"/>
          </a:xfrm>
        </p:grpSpPr>
        <p:sp>
          <p:nvSpPr>
            <p:cNvPr id="17" name="Oval 16"/>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p:cNvSpPr txBox="1"/>
            <p:nvPr/>
          </p:nvSpPr>
          <p:spPr>
            <a:xfrm>
              <a:off x="1884713" y="475476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12</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670" y="5128491"/>
              <a:ext cx="862919" cy="914400"/>
            </a:xfrm>
            <a:prstGeom prst="rect">
              <a:avLst/>
            </a:prstGeom>
          </p:spPr>
        </p:pic>
      </p:grpSp>
      <p:grpSp>
        <p:nvGrpSpPr>
          <p:cNvPr id="26" name="Group 25"/>
          <p:cNvGrpSpPr/>
          <p:nvPr/>
        </p:nvGrpSpPr>
        <p:grpSpPr>
          <a:xfrm>
            <a:off x="9884108" y="4864219"/>
            <a:ext cx="1379349" cy="1178672"/>
            <a:chOff x="9884108" y="4864219"/>
            <a:chExt cx="1379349" cy="1178672"/>
          </a:xfrm>
        </p:grpSpPr>
        <p:sp>
          <p:nvSpPr>
            <p:cNvPr id="19" name="Oval 18"/>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p:cNvSpPr txBox="1"/>
            <p:nvPr/>
          </p:nvSpPr>
          <p:spPr>
            <a:xfrm>
              <a:off x="10521356"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33</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4108" y="5128491"/>
              <a:ext cx="914400" cy="914400"/>
            </a:xfrm>
            <a:prstGeom prst="rect">
              <a:avLst/>
            </a:prstGeom>
          </p:spPr>
        </p:pic>
      </p:grpSp>
      <p:sp>
        <p:nvSpPr>
          <p:cNvPr id="15" name="TextBox 14"/>
          <p:cNvSpPr txBox="1"/>
          <p:nvPr/>
        </p:nvSpPr>
        <p:spPr>
          <a:xfrm>
            <a:off x="195468" y="810229"/>
            <a:ext cx="2873159"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Always up-to-date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Update frequently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Single doc model</a:t>
            </a:r>
          </a:p>
        </p:txBody>
      </p:sp>
      <p:sp>
        <p:nvSpPr>
          <p:cNvPr id="16" name="TextBox 15"/>
          <p:cNvSpPr txBox="1"/>
          <p:nvPr/>
        </p:nvSpPr>
        <p:spPr>
          <a:xfrm>
            <a:off x="8438571" y="810229"/>
            <a:ext cx="2873159"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Always up-to-date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Update frequently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Single doc model</a:t>
            </a:r>
          </a:p>
        </p:txBody>
      </p:sp>
      <p:grpSp>
        <p:nvGrpSpPr>
          <p:cNvPr id="22" name="Group 21"/>
          <p:cNvGrpSpPr/>
          <p:nvPr/>
        </p:nvGrpSpPr>
        <p:grpSpPr>
          <a:xfrm>
            <a:off x="1897568" y="4759247"/>
            <a:ext cx="742101" cy="627864"/>
            <a:chOff x="1884713" y="4754765"/>
            <a:chExt cx="742101" cy="627864"/>
          </a:xfrm>
        </p:grpSpPr>
        <p:sp>
          <p:nvSpPr>
            <p:cNvPr id="23" name="Oval 22"/>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p:cNvSpPr txBox="1"/>
            <p:nvPr/>
          </p:nvSpPr>
          <p:spPr>
            <a:xfrm>
              <a:off x="1884713" y="475476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13</a:t>
              </a:r>
            </a:p>
          </p:txBody>
        </p:sp>
      </p:grpSp>
      <p:grpSp>
        <p:nvGrpSpPr>
          <p:cNvPr id="27" name="Group 26"/>
          <p:cNvGrpSpPr/>
          <p:nvPr/>
        </p:nvGrpSpPr>
        <p:grpSpPr>
          <a:xfrm>
            <a:off x="10521356" y="4864219"/>
            <a:ext cx="742101" cy="627864"/>
            <a:chOff x="10521356" y="4864219"/>
            <a:chExt cx="742101" cy="627864"/>
          </a:xfrm>
        </p:grpSpPr>
        <p:sp>
          <p:nvSpPr>
            <p:cNvPr id="28" name="Oval 2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521356"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34</a:t>
              </a:r>
            </a:p>
          </p:txBody>
        </p:sp>
      </p:grpSp>
      <p:grpSp>
        <p:nvGrpSpPr>
          <p:cNvPr id="31" name="Group 30"/>
          <p:cNvGrpSpPr/>
          <p:nvPr/>
        </p:nvGrpSpPr>
        <p:grpSpPr>
          <a:xfrm>
            <a:off x="1897567" y="4743190"/>
            <a:ext cx="742101" cy="627864"/>
            <a:chOff x="1884713" y="4754765"/>
            <a:chExt cx="742101" cy="627864"/>
          </a:xfrm>
        </p:grpSpPr>
        <p:sp>
          <p:nvSpPr>
            <p:cNvPr id="32" name="Oval 31"/>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1884713" y="475476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14</a:t>
              </a:r>
            </a:p>
          </p:txBody>
        </p:sp>
      </p:grpSp>
      <p:grpSp>
        <p:nvGrpSpPr>
          <p:cNvPr id="35" name="Group 34"/>
          <p:cNvGrpSpPr/>
          <p:nvPr/>
        </p:nvGrpSpPr>
        <p:grpSpPr>
          <a:xfrm>
            <a:off x="10521356" y="4864219"/>
            <a:ext cx="742101" cy="627864"/>
            <a:chOff x="10521356" y="4864219"/>
            <a:chExt cx="742101" cy="627864"/>
          </a:xfrm>
        </p:grpSpPr>
        <p:sp>
          <p:nvSpPr>
            <p:cNvPr id="36" name="Oval 3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p:cNvSpPr txBox="1"/>
            <p:nvPr/>
          </p:nvSpPr>
          <p:spPr>
            <a:xfrm>
              <a:off x="10521356"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35</a:t>
              </a:r>
            </a:p>
          </p:txBody>
        </p:sp>
      </p:grpSp>
      <p:sp>
        <p:nvSpPr>
          <p:cNvPr id="41" name="Oval 40"/>
          <p:cNvSpPr/>
          <p:nvPr/>
        </p:nvSpPr>
        <p:spPr bwMode="auto">
          <a:xfrm>
            <a:off x="6510084" y="439857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5506948" y="4384474"/>
            <a:ext cx="1580253" cy="1323179"/>
            <a:chOff x="5489002" y="4985248"/>
            <a:chExt cx="1580253" cy="1323179"/>
          </a:xfrm>
        </p:grpSpPr>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002" y="5057122"/>
              <a:ext cx="1251305" cy="1251305"/>
            </a:xfrm>
            <a:prstGeom prst="rect">
              <a:avLst/>
            </a:prstGeom>
          </p:spPr>
        </p:pic>
        <p:grpSp>
          <p:nvGrpSpPr>
            <p:cNvPr id="44" name="Group 43"/>
            <p:cNvGrpSpPr/>
            <p:nvPr/>
          </p:nvGrpSpPr>
          <p:grpSpPr>
            <a:xfrm>
              <a:off x="6327154" y="4985248"/>
              <a:ext cx="742101" cy="627864"/>
              <a:chOff x="10549640" y="4864219"/>
              <a:chExt cx="742101" cy="627864"/>
            </a:xfrm>
          </p:grpSpPr>
          <p:sp>
            <p:nvSpPr>
              <p:cNvPr id="45" name="Oval 4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extBox 45"/>
              <p:cNvSpPr txBox="1"/>
              <p:nvPr/>
            </p:nvSpPr>
            <p:spPr>
              <a:xfrm>
                <a:off x="10549640"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Q</a:t>
                </a:r>
              </a:p>
            </p:txBody>
          </p:sp>
        </p:grpSp>
      </p:grpSp>
      <p:grpSp>
        <p:nvGrpSpPr>
          <p:cNvPr id="58" name="Group 57"/>
          <p:cNvGrpSpPr/>
          <p:nvPr/>
        </p:nvGrpSpPr>
        <p:grpSpPr>
          <a:xfrm>
            <a:off x="5445599" y="5149965"/>
            <a:ext cx="1547674" cy="1372334"/>
            <a:chOff x="5328930" y="2514595"/>
            <a:chExt cx="1547674" cy="1372334"/>
          </a:xfrm>
        </p:grpSpPr>
        <p:grpSp>
          <p:nvGrpSpPr>
            <p:cNvPr id="47" name="Group 46"/>
            <p:cNvGrpSpPr/>
            <p:nvPr/>
          </p:nvGrpSpPr>
          <p:grpSpPr>
            <a:xfrm>
              <a:off x="6134503" y="2514595"/>
              <a:ext cx="742101" cy="627864"/>
              <a:chOff x="10606645" y="4864219"/>
              <a:chExt cx="742101" cy="627864"/>
            </a:xfrm>
          </p:grpSpPr>
          <p:sp>
            <p:nvSpPr>
              <p:cNvPr id="48" name="Oval 4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5</a:t>
                </a:r>
              </a:p>
            </p:txBody>
          </p:sp>
        </p:grpSp>
        <p:pic>
          <p:nvPicPr>
            <p:cNvPr id="50" name="Picture 49"/>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8930" y="2635624"/>
              <a:ext cx="1251305" cy="1251305"/>
            </a:xfrm>
            <a:prstGeom prst="rect">
              <a:avLst/>
            </a:prstGeom>
          </p:spPr>
        </p:pic>
      </p:grpSp>
      <p:grpSp>
        <p:nvGrpSpPr>
          <p:cNvPr id="63" name="Group 62"/>
          <p:cNvGrpSpPr/>
          <p:nvPr/>
        </p:nvGrpSpPr>
        <p:grpSpPr>
          <a:xfrm>
            <a:off x="5384957" y="3647940"/>
            <a:ext cx="1586368" cy="1121230"/>
            <a:chOff x="5110315" y="1533504"/>
            <a:chExt cx="1586368" cy="1121230"/>
          </a:xfrm>
        </p:grpSpPr>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315" y="1625403"/>
              <a:ext cx="1063358" cy="1029331"/>
            </a:xfrm>
            <a:prstGeom prst="rect">
              <a:avLst/>
            </a:prstGeom>
          </p:spPr>
        </p:pic>
        <p:grpSp>
          <p:nvGrpSpPr>
            <p:cNvPr id="54" name="Group 53"/>
            <p:cNvGrpSpPr/>
            <p:nvPr/>
          </p:nvGrpSpPr>
          <p:grpSpPr>
            <a:xfrm>
              <a:off x="5954582" y="1533504"/>
              <a:ext cx="742101" cy="627864"/>
              <a:chOff x="10606645" y="4864219"/>
              <a:chExt cx="742101" cy="627864"/>
            </a:xfrm>
          </p:grpSpPr>
          <p:sp>
            <p:nvSpPr>
              <p:cNvPr id="55" name="Oval 5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7</a:t>
                </a:r>
                <a:endParaRPr kumimoji="0" lang="en-US" sz="2400" b="0" i="0" u="none" strike="noStrike" kern="1200" cap="none" spc="0" normalizeH="0" baseline="0" noProof="0" dirty="0" smtClean="0">
                  <a:ln>
                    <a:noFill/>
                  </a:ln>
                  <a:solidFill>
                    <a:srgbClr val="FFFFFF"/>
                  </a:solidFill>
                  <a:effectLst/>
                  <a:uLnTx/>
                  <a:uFillTx/>
                  <a:latin typeface="Segoe UI"/>
                  <a:ea typeface="+mn-ea"/>
                  <a:cs typeface="+mn-cs"/>
                </a:endParaRPr>
              </a:p>
            </p:txBody>
          </p:sp>
        </p:grpSp>
      </p:grpSp>
      <p:grpSp>
        <p:nvGrpSpPr>
          <p:cNvPr id="73" name="Group 72"/>
          <p:cNvGrpSpPr/>
          <p:nvPr/>
        </p:nvGrpSpPr>
        <p:grpSpPr>
          <a:xfrm>
            <a:off x="5535814" y="2843923"/>
            <a:ext cx="1618571" cy="1136342"/>
            <a:chOff x="4630478" y="118428"/>
            <a:chExt cx="1618571" cy="1136342"/>
          </a:xfrm>
        </p:grpSpPr>
        <p:pic>
          <p:nvPicPr>
            <p:cNvPr id="59" name="Picture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0478" y="225439"/>
              <a:ext cx="1063358" cy="1029331"/>
            </a:xfrm>
            <a:prstGeom prst="rect">
              <a:avLst/>
            </a:prstGeom>
          </p:spPr>
        </p:pic>
        <p:grpSp>
          <p:nvGrpSpPr>
            <p:cNvPr id="60" name="Group 59"/>
            <p:cNvGrpSpPr/>
            <p:nvPr/>
          </p:nvGrpSpPr>
          <p:grpSpPr>
            <a:xfrm>
              <a:off x="5506948" y="118428"/>
              <a:ext cx="742101" cy="627864"/>
              <a:chOff x="10606645" y="4864219"/>
              <a:chExt cx="742101" cy="627864"/>
            </a:xfrm>
          </p:grpSpPr>
          <p:sp>
            <p:nvSpPr>
              <p:cNvPr id="61" name="Oval 6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8</a:t>
                </a:r>
              </a:p>
            </p:txBody>
          </p:sp>
        </p:grpSp>
      </p:grpSp>
      <p:grpSp>
        <p:nvGrpSpPr>
          <p:cNvPr id="79" name="Group 78"/>
          <p:cNvGrpSpPr/>
          <p:nvPr/>
        </p:nvGrpSpPr>
        <p:grpSpPr>
          <a:xfrm>
            <a:off x="5495134" y="2022954"/>
            <a:ext cx="1533329" cy="1095092"/>
            <a:chOff x="6253647" y="1161687"/>
            <a:chExt cx="1533329" cy="1095092"/>
          </a:xfrm>
        </p:grpSpPr>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53647" y="1322323"/>
              <a:ext cx="1009212" cy="934456"/>
            </a:xfrm>
            <a:prstGeom prst="rect">
              <a:avLst/>
            </a:prstGeom>
          </p:spPr>
        </p:pic>
        <p:grpSp>
          <p:nvGrpSpPr>
            <p:cNvPr id="65" name="Group 64"/>
            <p:cNvGrpSpPr/>
            <p:nvPr/>
          </p:nvGrpSpPr>
          <p:grpSpPr>
            <a:xfrm>
              <a:off x="7044875" y="1161687"/>
              <a:ext cx="742101" cy="627864"/>
              <a:chOff x="10606645" y="4864219"/>
              <a:chExt cx="742101" cy="627864"/>
            </a:xfrm>
          </p:grpSpPr>
          <p:sp>
            <p:nvSpPr>
              <p:cNvPr id="66" name="Oval 6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9</a:t>
                </a:r>
                <a:endParaRPr kumimoji="0" lang="en-US" sz="2400" b="0" i="0" u="none" strike="noStrike" kern="1200" cap="none" spc="0" normalizeH="0" baseline="0" noProof="0" dirty="0" smtClean="0">
                  <a:ln>
                    <a:noFill/>
                  </a:ln>
                  <a:solidFill>
                    <a:srgbClr val="FFFFFF"/>
                  </a:solidFill>
                  <a:effectLst/>
                  <a:uLnTx/>
                  <a:uFillTx/>
                  <a:latin typeface="Segoe UI"/>
                  <a:ea typeface="+mn-ea"/>
                  <a:cs typeface="+mn-cs"/>
                </a:endParaRPr>
              </a:p>
            </p:txBody>
          </p:sp>
        </p:grpSp>
      </p:grpSp>
      <p:grpSp>
        <p:nvGrpSpPr>
          <p:cNvPr id="72" name="Group 71"/>
          <p:cNvGrpSpPr/>
          <p:nvPr/>
        </p:nvGrpSpPr>
        <p:grpSpPr>
          <a:xfrm>
            <a:off x="5495038" y="599582"/>
            <a:ext cx="1618571" cy="1136342"/>
            <a:chOff x="4057816" y="1876677"/>
            <a:chExt cx="1618571" cy="1136342"/>
          </a:xfrm>
        </p:grpSpPr>
        <p:pic>
          <p:nvPicPr>
            <p:cNvPr id="68" name="Picture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57816" y="1983688"/>
              <a:ext cx="1063358" cy="1029331"/>
            </a:xfrm>
            <a:prstGeom prst="rect">
              <a:avLst/>
            </a:prstGeom>
          </p:spPr>
        </p:pic>
        <p:grpSp>
          <p:nvGrpSpPr>
            <p:cNvPr id="69" name="Group 68"/>
            <p:cNvGrpSpPr/>
            <p:nvPr/>
          </p:nvGrpSpPr>
          <p:grpSpPr>
            <a:xfrm>
              <a:off x="4934286" y="1876677"/>
              <a:ext cx="742101" cy="627864"/>
              <a:chOff x="10606645" y="4864219"/>
              <a:chExt cx="742101" cy="627864"/>
            </a:xfrm>
          </p:grpSpPr>
          <p:sp>
            <p:nvSpPr>
              <p:cNvPr id="70" name="Oval 69"/>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E</a:t>
                </a:r>
              </a:p>
            </p:txBody>
          </p:sp>
        </p:grpSp>
      </p:grpSp>
      <p:grpSp>
        <p:nvGrpSpPr>
          <p:cNvPr id="84" name="Group 83"/>
          <p:cNvGrpSpPr/>
          <p:nvPr/>
        </p:nvGrpSpPr>
        <p:grpSpPr>
          <a:xfrm>
            <a:off x="5401981" y="1296836"/>
            <a:ext cx="1407160" cy="1138255"/>
            <a:chOff x="6937285" y="-612098"/>
            <a:chExt cx="1407160" cy="1138255"/>
          </a:xfrm>
        </p:grpSpPr>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37285" y="-470012"/>
              <a:ext cx="996169" cy="996169"/>
            </a:xfrm>
            <a:prstGeom prst="rect">
              <a:avLst/>
            </a:prstGeom>
          </p:spPr>
        </p:pic>
        <p:grpSp>
          <p:nvGrpSpPr>
            <p:cNvPr id="75" name="Group 74"/>
            <p:cNvGrpSpPr/>
            <p:nvPr/>
          </p:nvGrpSpPr>
          <p:grpSpPr>
            <a:xfrm>
              <a:off x="7602344" y="-612098"/>
              <a:ext cx="742101" cy="627864"/>
              <a:chOff x="10526019" y="4879985"/>
              <a:chExt cx="742101" cy="627864"/>
            </a:xfrm>
          </p:grpSpPr>
          <p:sp>
            <p:nvSpPr>
              <p:cNvPr id="76" name="Oval 7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p:cNvSpPr txBox="1"/>
              <p:nvPr/>
            </p:nvSpPr>
            <p:spPr>
              <a:xfrm>
                <a:off x="10526019" y="487998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10</a:t>
                </a:r>
              </a:p>
            </p:txBody>
          </p:sp>
        </p:grpSp>
      </p:grpSp>
      <p:grpSp>
        <p:nvGrpSpPr>
          <p:cNvPr id="83" name="Group 82"/>
          <p:cNvGrpSpPr/>
          <p:nvPr/>
        </p:nvGrpSpPr>
        <p:grpSpPr>
          <a:xfrm>
            <a:off x="5575064" y="-27727"/>
            <a:ext cx="1201947" cy="894500"/>
            <a:chOff x="2706171" y="-941796"/>
            <a:chExt cx="1201947" cy="894500"/>
          </a:xfrm>
        </p:grpSpPr>
        <p:pic>
          <p:nvPicPr>
            <p:cNvPr id="78" name="Picture 7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06171" y="-818428"/>
              <a:ext cx="788578" cy="771132"/>
            </a:xfrm>
            <a:prstGeom prst="rect">
              <a:avLst/>
            </a:prstGeom>
          </p:spPr>
        </p:pic>
        <p:grpSp>
          <p:nvGrpSpPr>
            <p:cNvPr id="80" name="Group 79"/>
            <p:cNvGrpSpPr/>
            <p:nvPr/>
          </p:nvGrpSpPr>
          <p:grpSpPr>
            <a:xfrm>
              <a:off x="3166017" y="-941796"/>
              <a:ext cx="742101" cy="627864"/>
              <a:chOff x="10526019" y="4879985"/>
              <a:chExt cx="742101" cy="627864"/>
            </a:xfrm>
          </p:grpSpPr>
          <p:sp>
            <p:nvSpPr>
              <p:cNvPr id="81" name="Oval 8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TextBox 81"/>
              <p:cNvSpPr txBox="1"/>
              <p:nvPr/>
            </p:nvSpPr>
            <p:spPr>
              <a:xfrm>
                <a:off x="10526019" y="487998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11</a:t>
                </a:r>
              </a:p>
            </p:txBody>
          </p:sp>
        </p:grpSp>
      </p:grpSp>
    </p:spTree>
    <p:extLst>
      <p:ext uri="{BB962C8B-B14F-4D97-AF65-F5344CB8AC3E}">
        <p14:creationId xmlns:p14="http://schemas.microsoft.com/office/powerpoint/2010/main" val="126968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100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nodeType="afterEffect">
                                  <p:stCondLst>
                                    <p:cond delay="100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0-#ppt_h/2"/>
                                          </p:val>
                                        </p:tav>
                                        <p:tav tm="100000">
                                          <p:val>
                                            <p:strVal val="#ppt_y"/>
                                          </p:val>
                                        </p:tav>
                                      </p:tavLst>
                                    </p:anim>
                                  </p:childTnLst>
                                </p:cTn>
                              </p:par>
                            </p:childTnLst>
                          </p:cTn>
                        </p:par>
                        <p:par>
                          <p:cTn id="19" fill="hold">
                            <p:stCondLst>
                              <p:cond delay="3500"/>
                            </p:stCondLst>
                            <p:childTnLst>
                              <p:par>
                                <p:cTn id="20" presetID="2" presetClass="entr" presetSubtype="1" fill="hold" nodeType="afterEffect">
                                  <p:stCondLst>
                                    <p:cond delay="100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 calcmode="lin" valueType="num">
                                      <p:cBhvr additive="base">
                                        <p:cTn id="28" dur="500" fill="hold"/>
                                        <p:tgtEl>
                                          <p:spTgt spid="58"/>
                                        </p:tgtEl>
                                        <p:attrNameLst>
                                          <p:attrName>ppt_x</p:attrName>
                                        </p:attrNameLst>
                                      </p:cBhvr>
                                      <p:tavLst>
                                        <p:tav tm="0">
                                          <p:val>
                                            <p:strVal val="#ppt_x"/>
                                          </p:val>
                                        </p:tav>
                                        <p:tav tm="100000">
                                          <p:val>
                                            <p:strVal val="#ppt_x"/>
                                          </p:val>
                                        </p:tav>
                                      </p:tavLst>
                                    </p:anim>
                                    <p:anim calcmode="lin" valueType="num">
                                      <p:cBhvr additive="base">
                                        <p:cTn id="29" dur="500" fill="hold"/>
                                        <p:tgtEl>
                                          <p:spTgt spid="58"/>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2" presetClass="entr" presetSubtype="1" fill="hold" nodeType="after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ppt_x"/>
                                          </p:val>
                                        </p:tav>
                                        <p:tav tm="100000">
                                          <p:val>
                                            <p:strVal val="#ppt_x"/>
                                          </p:val>
                                        </p:tav>
                                      </p:tavLst>
                                    </p:anim>
                                    <p:anim calcmode="lin" valueType="num">
                                      <p:cBhvr additive="base">
                                        <p:cTn id="34" dur="500" fill="hold"/>
                                        <p:tgtEl>
                                          <p:spTgt spid="57"/>
                                        </p:tgtEl>
                                        <p:attrNameLst>
                                          <p:attrName>ppt_y</p:attrName>
                                        </p:attrNameLst>
                                      </p:cBhvr>
                                      <p:tavLst>
                                        <p:tav tm="0">
                                          <p:val>
                                            <p:strVal val="0-#ppt_h/2"/>
                                          </p:val>
                                        </p:tav>
                                        <p:tav tm="100000">
                                          <p:val>
                                            <p:strVal val="#ppt_y"/>
                                          </p:val>
                                        </p:tav>
                                      </p:tavLst>
                                    </p:anim>
                                  </p:childTnLst>
                                </p:cTn>
                              </p:par>
                            </p:childTnLst>
                          </p:cTn>
                        </p:par>
                        <p:par>
                          <p:cTn id="35" fill="hold">
                            <p:stCondLst>
                              <p:cond delay="1500"/>
                            </p:stCondLst>
                            <p:childTnLst>
                              <p:par>
                                <p:cTn id="36" presetID="2" presetClass="entr" presetSubtype="1" fill="hold" nodeType="afterEffect">
                                  <p:stCondLst>
                                    <p:cond delay="500"/>
                                  </p:stCondLst>
                                  <p:childTnLst>
                                    <p:set>
                                      <p:cBhvr>
                                        <p:cTn id="37" dur="1" fill="hold">
                                          <p:stCondLst>
                                            <p:cond delay="0"/>
                                          </p:stCondLst>
                                        </p:cTn>
                                        <p:tgtEl>
                                          <p:spTgt spid="63"/>
                                        </p:tgtEl>
                                        <p:attrNameLst>
                                          <p:attrName>style.visibility</p:attrName>
                                        </p:attrNameLst>
                                      </p:cBhvr>
                                      <p:to>
                                        <p:strVal val="visible"/>
                                      </p:to>
                                    </p:set>
                                    <p:anim calcmode="lin" valueType="num">
                                      <p:cBhvr additive="base">
                                        <p:cTn id="38" dur="500" fill="hold"/>
                                        <p:tgtEl>
                                          <p:spTgt spid="63"/>
                                        </p:tgtEl>
                                        <p:attrNameLst>
                                          <p:attrName>ppt_x</p:attrName>
                                        </p:attrNameLst>
                                      </p:cBhvr>
                                      <p:tavLst>
                                        <p:tav tm="0">
                                          <p:val>
                                            <p:strVal val="#ppt_x"/>
                                          </p:val>
                                        </p:tav>
                                        <p:tav tm="100000">
                                          <p:val>
                                            <p:strVal val="#ppt_x"/>
                                          </p:val>
                                        </p:tav>
                                      </p:tavLst>
                                    </p:anim>
                                    <p:anim calcmode="lin" valueType="num">
                                      <p:cBhvr additive="base">
                                        <p:cTn id="39" dur="500" fill="hold"/>
                                        <p:tgtEl>
                                          <p:spTgt spid="63"/>
                                        </p:tgtEl>
                                        <p:attrNameLst>
                                          <p:attrName>ppt_y</p:attrName>
                                        </p:attrNameLst>
                                      </p:cBhvr>
                                      <p:tavLst>
                                        <p:tav tm="0">
                                          <p:val>
                                            <p:strVal val="0-#ppt_h/2"/>
                                          </p:val>
                                        </p:tav>
                                        <p:tav tm="100000">
                                          <p:val>
                                            <p:strVal val="#ppt_y"/>
                                          </p:val>
                                        </p:tav>
                                      </p:tavLst>
                                    </p:anim>
                                  </p:childTnLst>
                                </p:cTn>
                              </p:par>
                            </p:childTnLst>
                          </p:cTn>
                        </p:par>
                        <p:par>
                          <p:cTn id="40" fill="hold">
                            <p:stCondLst>
                              <p:cond delay="2500"/>
                            </p:stCondLst>
                            <p:childTnLst>
                              <p:par>
                                <p:cTn id="41" presetID="2" presetClass="entr" presetSubtype="1" fill="hold" nodeType="afterEffect">
                                  <p:stCondLst>
                                    <p:cond delay="75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500" fill="hold"/>
                                        <p:tgtEl>
                                          <p:spTgt spid="73"/>
                                        </p:tgtEl>
                                        <p:attrNameLst>
                                          <p:attrName>ppt_x</p:attrName>
                                        </p:attrNameLst>
                                      </p:cBhvr>
                                      <p:tavLst>
                                        <p:tav tm="0">
                                          <p:val>
                                            <p:strVal val="#ppt_x"/>
                                          </p:val>
                                        </p:tav>
                                        <p:tav tm="100000">
                                          <p:val>
                                            <p:strVal val="#ppt_x"/>
                                          </p:val>
                                        </p:tav>
                                      </p:tavLst>
                                    </p:anim>
                                    <p:anim calcmode="lin" valueType="num">
                                      <p:cBhvr additive="base">
                                        <p:cTn id="44" dur="500" fill="hold"/>
                                        <p:tgtEl>
                                          <p:spTgt spid="73"/>
                                        </p:tgtEl>
                                        <p:attrNameLst>
                                          <p:attrName>ppt_y</p:attrName>
                                        </p:attrNameLst>
                                      </p:cBhvr>
                                      <p:tavLst>
                                        <p:tav tm="0">
                                          <p:val>
                                            <p:strVal val="0-#ppt_h/2"/>
                                          </p:val>
                                        </p:tav>
                                        <p:tav tm="100000">
                                          <p:val>
                                            <p:strVal val="#ppt_y"/>
                                          </p:val>
                                        </p:tav>
                                      </p:tavLst>
                                    </p:anim>
                                  </p:childTnLst>
                                </p:cTn>
                              </p:par>
                            </p:childTnLst>
                          </p:cTn>
                        </p:par>
                        <p:par>
                          <p:cTn id="45" fill="hold">
                            <p:stCondLst>
                              <p:cond delay="3750"/>
                            </p:stCondLst>
                            <p:childTnLst>
                              <p:par>
                                <p:cTn id="46" presetID="2" presetClass="entr" presetSubtype="1" fill="hold" nodeType="afterEffect">
                                  <p:stCondLst>
                                    <p:cond delay="50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500" fill="hold"/>
                                        <p:tgtEl>
                                          <p:spTgt spid="79"/>
                                        </p:tgtEl>
                                        <p:attrNameLst>
                                          <p:attrName>ppt_x</p:attrName>
                                        </p:attrNameLst>
                                      </p:cBhvr>
                                      <p:tavLst>
                                        <p:tav tm="0">
                                          <p:val>
                                            <p:strVal val="#ppt_x"/>
                                          </p:val>
                                        </p:tav>
                                        <p:tav tm="100000">
                                          <p:val>
                                            <p:strVal val="#ppt_x"/>
                                          </p:val>
                                        </p:tav>
                                      </p:tavLst>
                                    </p:anim>
                                    <p:anim calcmode="lin" valueType="num">
                                      <p:cBhvr additive="base">
                                        <p:cTn id="49" dur="500" fill="hold"/>
                                        <p:tgtEl>
                                          <p:spTgt spid="79"/>
                                        </p:tgtEl>
                                        <p:attrNameLst>
                                          <p:attrName>ppt_y</p:attrName>
                                        </p:attrNameLst>
                                      </p:cBhvr>
                                      <p:tavLst>
                                        <p:tav tm="0">
                                          <p:val>
                                            <p:strVal val="0-#ppt_h/2"/>
                                          </p:val>
                                        </p:tav>
                                        <p:tav tm="100000">
                                          <p:val>
                                            <p:strVal val="#ppt_y"/>
                                          </p:val>
                                        </p:tav>
                                      </p:tavLst>
                                    </p:anim>
                                  </p:childTnLst>
                                </p:cTn>
                              </p:par>
                            </p:childTnLst>
                          </p:cTn>
                        </p:par>
                        <p:par>
                          <p:cTn id="50" fill="hold">
                            <p:stCondLst>
                              <p:cond delay="4750"/>
                            </p:stCondLst>
                            <p:childTnLst>
                              <p:par>
                                <p:cTn id="51" presetID="2" presetClass="entr" presetSubtype="1" fill="hold" nodeType="afterEffect">
                                  <p:stCondLst>
                                    <p:cond delay="0"/>
                                  </p:stCondLst>
                                  <p:childTnLst>
                                    <p:set>
                                      <p:cBhvr>
                                        <p:cTn id="52" dur="1" fill="hold">
                                          <p:stCondLst>
                                            <p:cond delay="0"/>
                                          </p:stCondLst>
                                        </p:cTn>
                                        <p:tgtEl>
                                          <p:spTgt spid="84"/>
                                        </p:tgtEl>
                                        <p:attrNameLst>
                                          <p:attrName>style.visibility</p:attrName>
                                        </p:attrNameLst>
                                      </p:cBhvr>
                                      <p:to>
                                        <p:strVal val="visible"/>
                                      </p:to>
                                    </p:set>
                                    <p:anim calcmode="lin" valueType="num">
                                      <p:cBhvr additive="base">
                                        <p:cTn id="53" dur="500" fill="hold"/>
                                        <p:tgtEl>
                                          <p:spTgt spid="84"/>
                                        </p:tgtEl>
                                        <p:attrNameLst>
                                          <p:attrName>ppt_x</p:attrName>
                                        </p:attrNameLst>
                                      </p:cBhvr>
                                      <p:tavLst>
                                        <p:tav tm="0">
                                          <p:val>
                                            <p:strVal val="#ppt_x"/>
                                          </p:val>
                                        </p:tav>
                                        <p:tav tm="100000">
                                          <p:val>
                                            <p:strVal val="#ppt_x"/>
                                          </p:val>
                                        </p:tav>
                                      </p:tavLst>
                                    </p:anim>
                                    <p:anim calcmode="lin" valueType="num">
                                      <p:cBhvr additive="base">
                                        <p:cTn id="54" dur="500" fill="hold"/>
                                        <p:tgtEl>
                                          <p:spTgt spid="84"/>
                                        </p:tgtEl>
                                        <p:attrNameLst>
                                          <p:attrName>ppt_y</p:attrName>
                                        </p:attrNameLst>
                                      </p:cBhvr>
                                      <p:tavLst>
                                        <p:tav tm="0">
                                          <p:val>
                                            <p:strVal val="0-#ppt_h/2"/>
                                          </p:val>
                                        </p:tav>
                                        <p:tav tm="100000">
                                          <p:val>
                                            <p:strVal val="#ppt_y"/>
                                          </p:val>
                                        </p:tav>
                                      </p:tavLst>
                                    </p:anim>
                                  </p:childTnLst>
                                </p:cTn>
                              </p:par>
                            </p:childTnLst>
                          </p:cTn>
                        </p:par>
                        <p:par>
                          <p:cTn id="55" fill="hold">
                            <p:stCondLst>
                              <p:cond delay="5250"/>
                            </p:stCondLst>
                            <p:childTnLst>
                              <p:par>
                                <p:cTn id="56" presetID="2" presetClass="entr" presetSubtype="1" fill="hold" nodeType="afterEffect">
                                  <p:stCondLst>
                                    <p:cond delay="750"/>
                                  </p:stCondLst>
                                  <p:childTnLst>
                                    <p:set>
                                      <p:cBhvr>
                                        <p:cTn id="57" dur="1" fill="hold">
                                          <p:stCondLst>
                                            <p:cond delay="0"/>
                                          </p:stCondLst>
                                        </p:cTn>
                                        <p:tgtEl>
                                          <p:spTgt spid="72"/>
                                        </p:tgtEl>
                                        <p:attrNameLst>
                                          <p:attrName>style.visibility</p:attrName>
                                        </p:attrNameLst>
                                      </p:cBhvr>
                                      <p:to>
                                        <p:strVal val="visible"/>
                                      </p:to>
                                    </p:set>
                                    <p:anim calcmode="lin" valueType="num">
                                      <p:cBhvr additive="base">
                                        <p:cTn id="58" dur="500" fill="hold"/>
                                        <p:tgtEl>
                                          <p:spTgt spid="72"/>
                                        </p:tgtEl>
                                        <p:attrNameLst>
                                          <p:attrName>ppt_x</p:attrName>
                                        </p:attrNameLst>
                                      </p:cBhvr>
                                      <p:tavLst>
                                        <p:tav tm="0">
                                          <p:val>
                                            <p:strVal val="#ppt_x"/>
                                          </p:val>
                                        </p:tav>
                                        <p:tav tm="100000">
                                          <p:val>
                                            <p:strVal val="#ppt_x"/>
                                          </p:val>
                                        </p:tav>
                                      </p:tavLst>
                                    </p:anim>
                                    <p:anim calcmode="lin" valueType="num">
                                      <p:cBhvr additive="base">
                                        <p:cTn id="59" dur="500" fill="hold"/>
                                        <p:tgtEl>
                                          <p:spTgt spid="72"/>
                                        </p:tgtEl>
                                        <p:attrNameLst>
                                          <p:attrName>ppt_y</p:attrName>
                                        </p:attrNameLst>
                                      </p:cBhvr>
                                      <p:tavLst>
                                        <p:tav tm="0">
                                          <p:val>
                                            <p:strVal val="0-#ppt_h/2"/>
                                          </p:val>
                                        </p:tav>
                                        <p:tav tm="100000">
                                          <p:val>
                                            <p:strVal val="#ppt_y"/>
                                          </p:val>
                                        </p:tav>
                                      </p:tavLst>
                                    </p:anim>
                                  </p:childTnLst>
                                </p:cTn>
                              </p:par>
                            </p:childTnLst>
                          </p:cTn>
                        </p:par>
                        <p:par>
                          <p:cTn id="60" fill="hold">
                            <p:stCondLst>
                              <p:cond delay="6500"/>
                            </p:stCondLst>
                            <p:childTnLst>
                              <p:par>
                                <p:cTn id="61" presetID="2" presetClass="entr" presetSubtype="1" fill="hold" nodeType="afterEffect">
                                  <p:stCondLst>
                                    <p:cond delay="500"/>
                                  </p:stCondLst>
                                  <p:childTnLst>
                                    <p:set>
                                      <p:cBhvr>
                                        <p:cTn id="62" dur="1" fill="hold">
                                          <p:stCondLst>
                                            <p:cond delay="0"/>
                                          </p:stCondLst>
                                        </p:cTn>
                                        <p:tgtEl>
                                          <p:spTgt spid="83"/>
                                        </p:tgtEl>
                                        <p:attrNameLst>
                                          <p:attrName>style.visibility</p:attrName>
                                        </p:attrNameLst>
                                      </p:cBhvr>
                                      <p:to>
                                        <p:strVal val="visible"/>
                                      </p:to>
                                    </p:set>
                                    <p:anim calcmode="lin" valueType="num">
                                      <p:cBhvr additive="base">
                                        <p:cTn id="63" dur="500" fill="hold"/>
                                        <p:tgtEl>
                                          <p:spTgt spid="83"/>
                                        </p:tgtEl>
                                        <p:attrNameLst>
                                          <p:attrName>ppt_x</p:attrName>
                                        </p:attrNameLst>
                                      </p:cBhvr>
                                      <p:tavLst>
                                        <p:tav tm="0">
                                          <p:val>
                                            <p:strVal val="#ppt_x"/>
                                          </p:val>
                                        </p:tav>
                                        <p:tav tm="100000">
                                          <p:val>
                                            <p:strVal val="#ppt_x"/>
                                          </p:val>
                                        </p:tav>
                                      </p:tavLst>
                                    </p:anim>
                                    <p:anim calcmode="lin" valueType="num">
                                      <p:cBhvr additive="base">
                                        <p:cTn id="64" dur="500" fill="hold"/>
                                        <p:tgtEl>
                                          <p:spTgt spid="8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384279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1995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333670" y="4754765"/>
            <a:ext cx="1293144" cy="1288126"/>
            <a:chOff x="1333670" y="4754765"/>
            <a:chExt cx="1293144" cy="1288126"/>
          </a:xfrm>
        </p:grpSpPr>
        <p:sp>
          <p:nvSpPr>
            <p:cNvPr id="17" name="Oval 16"/>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p:cNvSpPr txBox="1"/>
            <p:nvPr/>
          </p:nvSpPr>
          <p:spPr>
            <a:xfrm>
              <a:off x="1884713" y="475476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12</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670" y="5128491"/>
              <a:ext cx="862919" cy="914400"/>
            </a:xfrm>
            <a:prstGeom prst="rect">
              <a:avLst/>
            </a:prstGeom>
          </p:spPr>
        </p:pic>
      </p:grpSp>
      <p:grpSp>
        <p:nvGrpSpPr>
          <p:cNvPr id="26" name="Group 25"/>
          <p:cNvGrpSpPr/>
          <p:nvPr/>
        </p:nvGrpSpPr>
        <p:grpSpPr>
          <a:xfrm>
            <a:off x="9884108" y="4864219"/>
            <a:ext cx="1379349" cy="1178672"/>
            <a:chOff x="9884108" y="4864219"/>
            <a:chExt cx="1379349" cy="1178672"/>
          </a:xfrm>
        </p:grpSpPr>
        <p:sp>
          <p:nvSpPr>
            <p:cNvPr id="19" name="Oval 18"/>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p:cNvSpPr txBox="1"/>
            <p:nvPr/>
          </p:nvSpPr>
          <p:spPr>
            <a:xfrm>
              <a:off x="10521356"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33</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4108" y="5128491"/>
              <a:ext cx="914400" cy="914400"/>
            </a:xfrm>
            <a:prstGeom prst="rect">
              <a:avLst/>
            </a:prstGeom>
          </p:spPr>
        </p:pic>
      </p:grpSp>
      <p:sp>
        <p:nvSpPr>
          <p:cNvPr id="15" name="TextBox 14"/>
          <p:cNvSpPr txBox="1"/>
          <p:nvPr/>
        </p:nvSpPr>
        <p:spPr>
          <a:xfrm>
            <a:off x="195468" y="810229"/>
            <a:ext cx="2840136"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Ever Green Engine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Update frequently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Single doc model</a:t>
            </a:r>
          </a:p>
        </p:txBody>
      </p:sp>
      <p:sp>
        <p:nvSpPr>
          <p:cNvPr id="16" name="TextBox 15"/>
          <p:cNvSpPr txBox="1"/>
          <p:nvPr/>
        </p:nvSpPr>
        <p:spPr>
          <a:xfrm>
            <a:off x="8438571" y="810229"/>
            <a:ext cx="2840136"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Ever Green Engine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Update frequently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Single doc model</a:t>
            </a:r>
          </a:p>
        </p:txBody>
      </p:sp>
      <p:grpSp>
        <p:nvGrpSpPr>
          <p:cNvPr id="22" name="Group 21"/>
          <p:cNvGrpSpPr/>
          <p:nvPr/>
        </p:nvGrpSpPr>
        <p:grpSpPr>
          <a:xfrm>
            <a:off x="1897568" y="4759247"/>
            <a:ext cx="742101" cy="627864"/>
            <a:chOff x="1884713" y="4754765"/>
            <a:chExt cx="742101" cy="627864"/>
          </a:xfrm>
        </p:grpSpPr>
        <p:sp>
          <p:nvSpPr>
            <p:cNvPr id="23" name="Oval 22"/>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p:cNvSpPr txBox="1"/>
            <p:nvPr/>
          </p:nvSpPr>
          <p:spPr>
            <a:xfrm>
              <a:off x="1884713" y="475476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13</a:t>
              </a:r>
            </a:p>
          </p:txBody>
        </p:sp>
      </p:grpSp>
      <p:grpSp>
        <p:nvGrpSpPr>
          <p:cNvPr id="27" name="Group 26"/>
          <p:cNvGrpSpPr/>
          <p:nvPr/>
        </p:nvGrpSpPr>
        <p:grpSpPr>
          <a:xfrm>
            <a:off x="10521356" y="4864219"/>
            <a:ext cx="742101" cy="627864"/>
            <a:chOff x="10521356" y="4864219"/>
            <a:chExt cx="742101" cy="627864"/>
          </a:xfrm>
        </p:grpSpPr>
        <p:sp>
          <p:nvSpPr>
            <p:cNvPr id="28" name="Oval 2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521356"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34</a:t>
              </a:r>
            </a:p>
          </p:txBody>
        </p:sp>
      </p:grpSp>
      <p:grpSp>
        <p:nvGrpSpPr>
          <p:cNvPr id="31" name="Group 30"/>
          <p:cNvGrpSpPr/>
          <p:nvPr/>
        </p:nvGrpSpPr>
        <p:grpSpPr>
          <a:xfrm>
            <a:off x="1897567" y="4743190"/>
            <a:ext cx="742101" cy="627864"/>
            <a:chOff x="1884713" y="4754765"/>
            <a:chExt cx="742101" cy="627864"/>
          </a:xfrm>
        </p:grpSpPr>
        <p:sp>
          <p:nvSpPr>
            <p:cNvPr id="32" name="Oval 31"/>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1884713" y="475476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14</a:t>
              </a:r>
            </a:p>
          </p:txBody>
        </p:sp>
      </p:grpSp>
      <p:grpSp>
        <p:nvGrpSpPr>
          <p:cNvPr id="35" name="Group 34"/>
          <p:cNvGrpSpPr/>
          <p:nvPr/>
        </p:nvGrpSpPr>
        <p:grpSpPr>
          <a:xfrm>
            <a:off x="10521356" y="4864219"/>
            <a:ext cx="742101" cy="627864"/>
            <a:chOff x="10521356" y="4864219"/>
            <a:chExt cx="742101" cy="627864"/>
          </a:xfrm>
        </p:grpSpPr>
        <p:sp>
          <p:nvSpPr>
            <p:cNvPr id="36" name="Oval 3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p:cNvSpPr txBox="1"/>
            <p:nvPr/>
          </p:nvSpPr>
          <p:spPr>
            <a:xfrm>
              <a:off x="10521356"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35</a:t>
              </a:r>
            </a:p>
          </p:txBody>
        </p:sp>
      </p:grpSp>
      <p:sp>
        <p:nvSpPr>
          <p:cNvPr id="41" name="Oval 40"/>
          <p:cNvSpPr/>
          <p:nvPr/>
        </p:nvSpPr>
        <p:spPr bwMode="auto">
          <a:xfrm>
            <a:off x="6510084" y="439857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5506948" y="4384474"/>
            <a:ext cx="1580253" cy="1323179"/>
            <a:chOff x="5489002" y="4985248"/>
            <a:chExt cx="1580253" cy="1323179"/>
          </a:xfrm>
        </p:grpSpPr>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002" y="5057122"/>
              <a:ext cx="1251305" cy="1251305"/>
            </a:xfrm>
            <a:prstGeom prst="rect">
              <a:avLst/>
            </a:prstGeom>
          </p:spPr>
        </p:pic>
        <p:grpSp>
          <p:nvGrpSpPr>
            <p:cNvPr id="44" name="Group 43"/>
            <p:cNvGrpSpPr/>
            <p:nvPr/>
          </p:nvGrpSpPr>
          <p:grpSpPr>
            <a:xfrm>
              <a:off x="6327154" y="4985248"/>
              <a:ext cx="742101" cy="627864"/>
              <a:chOff x="10549640" y="4864219"/>
              <a:chExt cx="742101" cy="627864"/>
            </a:xfrm>
          </p:grpSpPr>
          <p:sp>
            <p:nvSpPr>
              <p:cNvPr id="45" name="Oval 4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extBox 45"/>
              <p:cNvSpPr txBox="1"/>
              <p:nvPr/>
            </p:nvSpPr>
            <p:spPr>
              <a:xfrm>
                <a:off x="10549640"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Q</a:t>
                </a:r>
              </a:p>
            </p:txBody>
          </p:sp>
        </p:grpSp>
      </p:grpSp>
      <p:grpSp>
        <p:nvGrpSpPr>
          <p:cNvPr id="58" name="Group 57"/>
          <p:cNvGrpSpPr/>
          <p:nvPr/>
        </p:nvGrpSpPr>
        <p:grpSpPr>
          <a:xfrm>
            <a:off x="5445599" y="5149965"/>
            <a:ext cx="1547674" cy="1372334"/>
            <a:chOff x="5328930" y="2514595"/>
            <a:chExt cx="1547674" cy="1372334"/>
          </a:xfrm>
        </p:grpSpPr>
        <p:grpSp>
          <p:nvGrpSpPr>
            <p:cNvPr id="47" name="Group 46"/>
            <p:cNvGrpSpPr/>
            <p:nvPr/>
          </p:nvGrpSpPr>
          <p:grpSpPr>
            <a:xfrm>
              <a:off x="6134503" y="2514595"/>
              <a:ext cx="742101" cy="627864"/>
              <a:chOff x="10606645" y="4864219"/>
              <a:chExt cx="742101" cy="627864"/>
            </a:xfrm>
          </p:grpSpPr>
          <p:sp>
            <p:nvSpPr>
              <p:cNvPr id="48" name="Oval 4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5</a:t>
                </a:r>
              </a:p>
            </p:txBody>
          </p:sp>
        </p:grpSp>
        <p:pic>
          <p:nvPicPr>
            <p:cNvPr id="50" name="Picture 49"/>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8930" y="2635624"/>
              <a:ext cx="1251305" cy="1251305"/>
            </a:xfrm>
            <a:prstGeom prst="rect">
              <a:avLst/>
            </a:prstGeom>
          </p:spPr>
        </p:pic>
      </p:grpSp>
      <p:grpSp>
        <p:nvGrpSpPr>
          <p:cNvPr id="63" name="Group 62"/>
          <p:cNvGrpSpPr/>
          <p:nvPr/>
        </p:nvGrpSpPr>
        <p:grpSpPr>
          <a:xfrm>
            <a:off x="5384957" y="3647940"/>
            <a:ext cx="1586368" cy="1121230"/>
            <a:chOff x="5110315" y="1533504"/>
            <a:chExt cx="1586368" cy="1121230"/>
          </a:xfrm>
        </p:grpSpPr>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315" y="1625403"/>
              <a:ext cx="1063358" cy="1029331"/>
            </a:xfrm>
            <a:prstGeom prst="rect">
              <a:avLst/>
            </a:prstGeom>
          </p:spPr>
        </p:pic>
        <p:grpSp>
          <p:nvGrpSpPr>
            <p:cNvPr id="54" name="Group 53"/>
            <p:cNvGrpSpPr/>
            <p:nvPr/>
          </p:nvGrpSpPr>
          <p:grpSpPr>
            <a:xfrm>
              <a:off x="5954582" y="1533504"/>
              <a:ext cx="742101" cy="627864"/>
              <a:chOff x="10606645" y="4864219"/>
              <a:chExt cx="742101" cy="627864"/>
            </a:xfrm>
          </p:grpSpPr>
          <p:sp>
            <p:nvSpPr>
              <p:cNvPr id="55" name="Oval 5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7</a:t>
                </a:r>
                <a:endParaRPr kumimoji="0" lang="en-US" sz="2400" b="0" i="0" u="none" strike="noStrike" kern="1200" cap="none" spc="0" normalizeH="0" baseline="0" noProof="0" dirty="0" smtClean="0">
                  <a:ln>
                    <a:noFill/>
                  </a:ln>
                  <a:solidFill>
                    <a:srgbClr val="FFFFFF"/>
                  </a:solidFill>
                  <a:effectLst/>
                  <a:uLnTx/>
                  <a:uFillTx/>
                  <a:latin typeface="Segoe UI"/>
                  <a:ea typeface="+mn-ea"/>
                  <a:cs typeface="+mn-cs"/>
                </a:endParaRPr>
              </a:p>
            </p:txBody>
          </p:sp>
        </p:grpSp>
      </p:grpSp>
      <p:grpSp>
        <p:nvGrpSpPr>
          <p:cNvPr id="73" name="Group 72"/>
          <p:cNvGrpSpPr/>
          <p:nvPr/>
        </p:nvGrpSpPr>
        <p:grpSpPr>
          <a:xfrm>
            <a:off x="5535814" y="2843923"/>
            <a:ext cx="1618571" cy="1136342"/>
            <a:chOff x="4630478" y="118428"/>
            <a:chExt cx="1618571" cy="1136342"/>
          </a:xfrm>
        </p:grpSpPr>
        <p:pic>
          <p:nvPicPr>
            <p:cNvPr id="59" name="Picture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0478" y="225439"/>
              <a:ext cx="1063358" cy="1029331"/>
            </a:xfrm>
            <a:prstGeom prst="rect">
              <a:avLst/>
            </a:prstGeom>
          </p:spPr>
        </p:pic>
        <p:grpSp>
          <p:nvGrpSpPr>
            <p:cNvPr id="60" name="Group 59"/>
            <p:cNvGrpSpPr/>
            <p:nvPr/>
          </p:nvGrpSpPr>
          <p:grpSpPr>
            <a:xfrm>
              <a:off x="5506948" y="118428"/>
              <a:ext cx="742101" cy="627864"/>
              <a:chOff x="10606645" y="4864219"/>
              <a:chExt cx="742101" cy="627864"/>
            </a:xfrm>
          </p:grpSpPr>
          <p:sp>
            <p:nvSpPr>
              <p:cNvPr id="61" name="Oval 6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8</a:t>
                </a:r>
              </a:p>
            </p:txBody>
          </p:sp>
        </p:grpSp>
      </p:grpSp>
      <p:grpSp>
        <p:nvGrpSpPr>
          <p:cNvPr id="79" name="Group 78"/>
          <p:cNvGrpSpPr/>
          <p:nvPr/>
        </p:nvGrpSpPr>
        <p:grpSpPr>
          <a:xfrm>
            <a:off x="5495134" y="2022954"/>
            <a:ext cx="1533329" cy="1095092"/>
            <a:chOff x="6253647" y="1161687"/>
            <a:chExt cx="1533329" cy="1095092"/>
          </a:xfrm>
        </p:grpSpPr>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53647" y="1322323"/>
              <a:ext cx="1009212" cy="934456"/>
            </a:xfrm>
            <a:prstGeom prst="rect">
              <a:avLst/>
            </a:prstGeom>
          </p:spPr>
        </p:pic>
        <p:grpSp>
          <p:nvGrpSpPr>
            <p:cNvPr id="65" name="Group 64"/>
            <p:cNvGrpSpPr/>
            <p:nvPr/>
          </p:nvGrpSpPr>
          <p:grpSpPr>
            <a:xfrm>
              <a:off x="7044875" y="1161687"/>
              <a:ext cx="742101" cy="627864"/>
              <a:chOff x="10606645" y="4864219"/>
              <a:chExt cx="742101" cy="627864"/>
            </a:xfrm>
          </p:grpSpPr>
          <p:sp>
            <p:nvSpPr>
              <p:cNvPr id="66" name="Oval 6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9</a:t>
                </a:r>
                <a:endParaRPr kumimoji="0" lang="en-US" sz="2400" b="0" i="0" u="none" strike="noStrike" kern="1200" cap="none" spc="0" normalizeH="0" baseline="0" noProof="0" dirty="0" smtClean="0">
                  <a:ln>
                    <a:noFill/>
                  </a:ln>
                  <a:solidFill>
                    <a:srgbClr val="FFFFFF"/>
                  </a:solidFill>
                  <a:effectLst/>
                  <a:uLnTx/>
                  <a:uFillTx/>
                  <a:latin typeface="Segoe UI"/>
                  <a:ea typeface="+mn-ea"/>
                  <a:cs typeface="+mn-cs"/>
                </a:endParaRPr>
              </a:p>
            </p:txBody>
          </p:sp>
        </p:grpSp>
      </p:grpSp>
      <p:grpSp>
        <p:nvGrpSpPr>
          <p:cNvPr id="72" name="Group 71"/>
          <p:cNvGrpSpPr/>
          <p:nvPr/>
        </p:nvGrpSpPr>
        <p:grpSpPr>
          <a:xfrm>
            <a:off x="5495038" y="599582"/>
            <a:ext cx="1618571" cy="1136342"/>
            <a:chOff x="4057816" y="1876677"/>
            <a:chExt cx="1618571" cy="1136342"/>
          </a:xfrm>
        </p:grpSpPr>
        <p:pic>
          <p:nvPicPr>
            <p:cNvPr id="68" name="Picture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57816" y="1983688"/>
              <a:ext cx="1063358" cy="1029331"/>
            </a:xfrm>
            <a:prstGeom prst="rect">
              <a:avLst/>
            </a:prstGeom>
          </p:spPr>
        </p:pic>
        <p:grpSp>
          <p:nvGrpSpPr>
            <p:cNvPr id="69" name="Group 68"/>
            <p:cNvGrpSpPr/>
            <p:nvPr/>
          </p:nvGrpSpPr>
          <p:grpSpPr>
            <a:xfrm>
              <a:off x="4934286" y="1876677"/>
              <a:ext cx="742101" cy="627864"/>
              <a:chOff x="10606645" y="4864219"/>
              <a:chExt cx="742101" cy="627864"/>
            </a:xfrm>
          </p:grpSpPr>
          <p:sp>
            <p:nvSpPr>
              <p:cNvPr id="70" name="Oval 69"/>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p:cNvSpPr txBox="1"/>
              <p:nvPr/>
            </p:nvSpPr>
            <p:spPr>
              <a:xfrm>
                <a:off x="10606645" y="4864219"/>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E</a:t>
                </a:r>
              </a:p>
            </p:txBody>
          </p:sp>
        </p:grpSp>
      </p:grpSp>
      <p:grpSp>
        <p:nvGrpSpPr>
          <p:cNvPr id="84" name="Group 83"/>
          <p:cNvGrpSpPr/>
          <p:nvPr/>
        </p:nvGrpSpPr>
        <p:grpSpPr>
          <a:xfrm>
            <a:off x="5401981" y="1296836"/>
            <a:ext cx="1407160" cy="1138255"/>
            <a:chOff x="6937285" y="-612098"/>
            <a:chExt cx="1407160" cy="1138255"/>
          </a:xfrm>
        </p:grpSpPr>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37285" y="-470012"/>
              <a:ext cx="996169" cy="996169"/>
            </a:xfrm>
            <a:prstGeom prst="rect">
              <a:avLst/>
            </a:prstGeom>
          </p:spPr>
        </p:pic>
        <p:grpSp>
          <p:nvGrpSpPr>
            <p:cNvPr id="75" name="Group 74"/>
            <p:cNvGrpSpPr/>
            <p:nvPr/>
          </p:nvGrpSpPr>
          <p:grpSpPr>
            <a:xfrm>
              <a:off x="7602344" y="-612098"/>
              <a:ext cx="742101" cy="627864"/>
              <a:chOff x="10526019" y="4879985"/>
              <a:chExt cx="742101" cy="627864"/>
            </a:xfrm>
          </p:grpSpPr>
          <p:sp>
            <p:nvSpPr>
              <p:cNvPr id="76" name="Oval 7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p:cNvSpPr txBox="1"/>
              <p:nvPr/>
            </p:nvSpPr>
            <p:spPr>
              <a:xfrm>
                <a:off x="10526019" y="487998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10</a:t>
                </a:r>
              </a:p>
            </p:txBody>
          </p:sp>
        </p:grpSp>
      </p:grpSp>
      <p:grpSp>
        <p:nvGrpSpPr>
          <p:cNvPr id="83" name="Group 82"/>
          <p:cNvGrpSpPr/>
          <p:nvPr/>
        </p:nvGrpSpPr>
        <p:grpSpPr>
          <a:xfrm>
            <a:off x="5575064" y="-27727"/>
            <a:ext cx="1201947" cy="894500"/>
            <a:chOff x="2706171" y="-941796"/>
            <a:chExt cx="1201947" cy="894500"/>
          </a:xfrm>
        </p:grpSpPr>
        <p:pic>
          <p:nvPicPr>
            <p:cNvPr id="78" name="Picture 7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06171" y="-818428"/>
              <a:ext cx="788578" cy="771132"/>
            </a:xfrm>
            <a:prstGeom prst="rect">
              <a:avLst/>
            </a:prstGeom>
          </p:spPr>
        </p:pic>
        <p:grpSp>
          <p:nvGrpSpPr>
            <p:cNvPr id="80" name="Group 79"/>
            <p:cNvGrpSpPr/>
            <p:nvPr/>
          </p:nvGrpSpPr>
          <p:grpSpPr>
            <a:xfrm>
              <a:off x="3166017" y="-941796"/>
              <a:ext cx="742101" cy="627864"/>
              <a:chOff x="10526019" y="4879985"/>
              <a:chExt cx="742101" cy="627864"/>
            </a:xfrm>
          </p:grpSpPr>
          <p:sp>
            <p:nvSpPr>
              <p:cNvPr id="81" name="Oval 8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TextBox 81"/>
              <p:cNvSpPr txBox="1"/>
              <p:nvPr/>
            </p:nvSpPr>
            <p:spPr>
              <a:xfrm>
                <a:off x="10526019" y="4879985"/>
                <a:ext cx="74210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latin typeface="Segoe UI"/>
                    <a:ea typeface="+mn-ea"/>
                    <a:cs typeface="+mn-cs"/>
                  </a:rPr>
                  <a:t>11</a:t>
                </a:r>
              </a:p>
            </p:txBody>
          </p:sp>
        </p:grpSp>
      </p:grpSp>
      <p:sp>
        <p:nvSpPr>
          <p:cNvPr id="86" name="TextBox 85"/>
          <p:cNvSpPr txBox="1"/>
          <p:nvPr/>
        </p:nvSpPr>
        <p:spPr>
          <a:xfrm>
            <a:off x="4592676" y="804287"/>
            <a:ext cx="2873159"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Always up-to-date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Update frequently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404040"/>
                    </a:gs>
                    <a:gs pos="30000">
                      <a:srgbClr val="404040"/>
                    </a:gs>
                  </a:gsLst>
                  <a:lin ang="5400000" scaled="0"/>
                </a:gradFill>
                <a:effectLst/>
                <a:uLnTx/>
                <a:uFillTx/>
                <a:latin typeface="Segoe UI"/>
                <a:ea typeface="+mn-ea"/>
                <a:cs typeface="+mn-cs"/>
              </a:rPr>
              <a:t>Single doc model</a:t>
            </a:r>
          </a:p>
        </p:txBody>
      </p:sp>
      <p:pic>
        <p:nvPicPr>
          <p:cNvPr id="87" name="Picture 8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22211" y="4194489"/>
            <a:ext cx="1902851" cy="2063683"/>
          </a:xfrm>
          <a:prstGeom prst="rect">
            <a:avLst/>
          </a:prstGeom>
        </p:spPr>
      </p:pic>
    </p:spTree>
    <p:extLst>
      <p:ext uri="{BB962C8B-B14F-4D97-AF65-F5344CB8AC3E}">
        <p14:creationId xmlns:p14="http://schemas.microsoft.com/office/powerpoint/2010/main" val="36209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grpId="0" nodeType="withEffect">
                                  <p:stCondLst>
                                    <p:cond delay="0"/>
                                  </p:stCondLst>
                                  <p:childTnLst>
                                    <p:animEffect transition="out" filter="fade">
                                      <p:cBhvr>
                                        <p:cTn id="6" dur="1000"/>
                                        <p:tgtEl>
                                          <p:spTgt spid="41"/>
                                        </p:tgtEl>
                                      </p:cBhvr>
                                    </p:animEffect>
                                    <p:anim calcmode="lin" valueType="num">
                                      <p:cBhvr>
                                        <p:cTn id="7" dur="1000"/>
                                        <p:tgtEl>
                                          <p:spTgt spid="41"/>
                                        </p:tgtEl>
                                        <p:attrNameLst>
                                          <p:attrName>ppt_x</p:attrName>
                                        </p:attrNameLst>
                                      </p:cBhvr>
                                      <p:tavLst>
                                        <p:tav tm="0">
                                          <p:val>
                                            <p:strVal val="ppt_x"/>
                                          </p:val>
                                        </p:tav>
                                        <p:tav tm="100000">
                                          <p:val>
                                            <p:strVal val="ppt_x"/>
                                          </p:val>
                                        </p:tav>
                                      </p:tavLst>
                                    </p:anim>
                                    <p:anim calcmode="lin" valueType="num">
                                      <p:cBhvr>
                                        <p:cTn id="8" dur="1000"/>
                                        <p:tgtEl>
                                          <p:spTgt spid="41"/>
                                        </p:tgtEl>
                                        <p:attrNameLst>
                                          <p:attrName>ppt_y</p:attrName>
                                        </p:attrNameLst>
                                      </p:cBhvr>
                                      <p:tavLst>
                                        <p:tav tm="0">
                                          <p:val>
                                            <p:strVal val="ppt_y"/>
                                          </p:val>
                                        </p:tav>
                                        <p:tav tm="100000">
                                          <p:val>
                                            <p:strVal val="ppt_y+.1"/>
                                          </p:val>
                                        </p:tav>
                                      </p:tavLst>
                                    </p:anim>
                                    <p:set>
                                      <p:cBhvr>
                                        <p:cTn id="9" dur="1" fill="hold">
                                          <p:stCondLst>
                                            <p:cond delay="999"/>
                                          </p:stCondLst>
                                        </p:cTn>
                                        <p:tgtEl>
                                          <p:spTgt spid="41"/>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57"/>
                                        </p:tgtEl>
                                      </p:cBhvr>
                                    </p:animEffect>
                                    <p:anim calcmode="lin" valueType="num">
                                      <p:cBhvr>
                                        <p:cTn id="12" dur="1000"/>
                                        <p:tgtEl>
                                          <p:spTgt spid="57"/>
                                        </p:tgtEl>
                                        <p:attrNameLst>
                                          <p:attrName>ppt_x</p:attrName>
                                        </p:attrNameLst>
                                      </p:cBhvr>
                                      <p:tavLst>
                                        <p:tav tm="0">
                                          <p:val>
                                            <p:strVal val="ppt_x"/>
                                          </p:val>
                                        </p:tav>
                                        <p:tav tm="100000">
                                          <p:val>
                                            <p:strVal val="ppt_x"/>
                                          </p:val>
                                        </p:tav>
                                      </p:tavLst>
                                    </p:anim>
                                    <p:anim calcmode="lin" valueType="num">
                                      <p:cBhvr>
                                        <p:cTn id="13" dur="1000"/>
                                        <p:tgtEl>
                                          <p:spTgt spid="57"/>
                                        </p:tgtEl>
                                        <p:attrNameLst>
                                          <p:attrName>ppt_y</p:attrName>
                                        </p:attrNameLst>
                                      </p:cBhvr>
                                      <p:tavLst>
                                        <p:tav tm="0">
                                          <p:val>
                                            <p:strVal val="ppt_y"/>
                                          </p:val>
                                        </p:tav>
                                        <p:tav tm="100000">
                                          <p:val>
                                            <p:strVal val="ppt_y+.1"/>
                                          </p:val>
                                        </p:tav>
                                      </p:tavLst>
                                    </p:anim>
                                    <p:set>
                                      <p:cBhvr>
                                        <p:cTn id="14" dur="1" fill="hold">
                                          <p:stCondLst>
                                            <p:cond delay="999"/>
                                          </p:stCondLst>
                                        </p:cTn>
                                        <p:tgtEl>
                                          <p:spTgt spid="57"/>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58"/>
                                        </p:tgtEl>
                                      </p:cBhvr>
                                    </p:animEffect>
                                    <p:anim calcmode="lin" valueType="num">
                                      <p:cBhvr>
                                        <p:cTn id="17" dur="1000"/>
                                        <p:tgtEl>
                                          <p:spTgt spid="58"/>
                                        </p:tgtEl>
                                        <p:attrNameLst>
                                          <p:attrName>ppt_x</p:attrName>
                                        </p:attrNameLst>
                                      </p:cBhvr>
                                      <p:tavLst>
                                        <p:tav tm="0">
                                          <p:val>
                                            <p:strVal val="ppt_x"/>
                                          </p:val>
                                        </p:tav>
                                        <p:tav tm="100000">
                                          <p:val>
                                            <p:strVal val="ppt_x"/>
                                          </p:val>
                                        </p:tav>
                                      </p:tavLst>
                                    </p:anim>
                                    <p:anim calcmode="lin" valueType="num">
                                      <p:cBhvr>
                                        <p:cTn id="18" dur="1000"/>
                                        <p:tgtEl>
                                          <p:spTgt spid="58"/>
                                        </p:tgtEl>
                                        <p:attrNameLst>
                                          <p:attrName>ppt_y</p:attrName>
                                        </p:attrNameLst>
                                      </p:cBhvr>
                                      <p:tavLst>
                                        <p:tav tm="0">
                                          <p:val>
                                            <p:strVal val="ppt_y"/>
                                          </p:val>
                                        </p:tav>
                                        <p:tav tm="100000">
                                          <p:val>
                                            <p:strVal val="ppt_y+.1"/>
                                          </p:val>
                                        </p:tav>
                                      </p:tavLst>
                                    </p:anim>
                                    <p:set>
                                      <p:cBhvr>
                                        <p:cTn id="19" dur="1" fill="hold">
                                          <p:stCondLst>
                                            <p:cond delay="999"/>
                                          </p:stCondLst>
                                        </p:cTn>
                                        <p:tgtEl>
                                          <p:spTgt spid="58"/>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63"/>
                                        </p:tgtEl>
                                      </p:cBhvr>
                                    </p:animEffect>
                                    <p:anim calcmode="lin" valueType="num">
                                      <p:cBhvr>
                                        <p:cTn id="22" dur="1000"/>
                                        <p:tgtEl>
                                          <p:spTgt spid="63"/>
                                        </p:tgtEl>
                                        <p:attrNameLst>
                                          <p:attrName>ppt_x</p:attrName>
                                        </p:attrNameLst>
                                      </p:cBhvr>
                                      <p:tavLst>
                                        <p:tav tm="0">
                                          <p:val>
                                            <p:strVal val="ppt_x"/>
                                          </p:val>
                                        </p:tav>
                                        <p:tav tm="100000">
                                          <p:val>
                                            <p:strVal val="ppt_x"/>
                                          </p:val>
                                        </p:tav>
                                      </p:tavLst>
                                    </p:anim>
                                    <p:anim calcmode="lin" valueType="num">
                                      <p:cBhvr>
                                        <p:cTn id="23" dur="1000"/>
                                        <p:tgtEl>
                                          <p:spTgt spid="63"/>
                                        </p:tgtEl>
                                        <p:attrNameLst>
                                          <p:attrName>ppt_y</p:attrName>
                                        </p:attrNameLst>
                                      </p:cBhvr>
                                      <p:tavLst>
                                        <p:tav tm="0">
                                          <p:val>
                                            <p:strVal val="ppt_y"/>
                                          </p:val>
                                        </p:tav>
                                        <p:tav tm="100000">
                                          <p:val>
                                            <p:strVal val="ppt_y+.1"/>
                                          </p:val>
                                        </p:tav>
                                      </p:tavLst>
                                    </p:anim>
                                    <p:set>
                                      <p:cBhvr>
                                        <p:cTn id="24" dur="1" fill="hold">
                                          <p:stCondLst>
                                            <p:cond delay="999"/>
                                          </p:stCondLst>
                                        </p:cTn>
                                        <p:tgtEl>
                                          <p:spTgt spid="63"/>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73"/>
                                        </p:tgtEl>
                                      </p:cBhvr>
                                    </p:animEffect>
                                    <p:anim calcmode="lin" valueType="num">
                                      <p:cBhvr>
                                        <p:cTn id="27" dur="1000"/>
                                        <p:tgtEl>
                                          <p:spTgt spid="73"/>
                                        </p:tgtEl>
                                        <p:attrNameLst>
                                          <p:attrName>ppt_x</p:attrName>
                                        </p:attrNameLst>
                                      </p:cBhvr>
                                      <p:tavLst>
                                        <p:tav tm="0">
                                          <p:val>
                                            <p:strVal val="ppt_x"/>
                                          </p:val>
                                        </p:tav>
                                        <p:tav tm="100000">
                                          <p:val>
                                            <p:strVal val="ppt_x"/>
                                          </p:val>
                                        </p:tav>
                                      </p:tavLst>
                                    </p:anim>
                                    <p:anim calcmode="lin" valueType="num">
                                      <p:cBhvr>
                                        <p:cTn id="28" dur="1000"/>
                                        <p:tgtEl>
                                          <p:spTgt spid="73"/>
                                        </p:tgtEl>
                                        <p:attrNameLst>
                                          <p:attrName>ppt_y</p:attrName>
                                        </p:attrNameLst>
                                      </p:cBhvr>
                                      <p:tavLst>
                                        <p:tav tm="0">
                                          <p:val>
                                            <p:strVal val="ppt_y"/>
                                          </p:val>
                                        </p:tav>
                                        <p:tav tm="100000">
                                          <p:val>
                                            <p:strVal val="ppt_y+.1"/>
                                          </p:val>
                                        </p:tav>
                                      </p:tavLst>
                                    </p:anim>
                                    <p:set>
                                      <p:cBhvr>
                                        <p:cTn id="29" dur="1" fill="hold">
                                          <p:stCondLst>
                                            <p:cond delay="999"/>
                                          </p:stCondLst>
                                        </p:cTn>
                                        <p:tgtEl>
                                          <p:spTgt spid="73"/>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79"/>
                                        </p:tgtEl>
                                      </p:cBhvr>
                                    </p:animEffect>
                                    <p:anim calcmode="lin" valueType="num">
                                      <p:cBhvr>
                                        <p:cTn id="32" dur="1000"/>
                                        <p:tgtEl>
                                          <p:spTgt spid="79"/>
                                        </p:tgtEl>
                                        <p:attrNameLst>
                                          <p:attrName>ppt_x</p:attrName>
                                        </p:attrNameLst>
                                      </p:cBhvr>
                                      <p:tavLst>
                                        <p:tav tm="0">
                                          <p:val>
                                            <p:strVal val="ppt_x"/>
                                          </p:val>
                                        </p:tav>
                                        <p:tav tm="100000">
                                          <p:val>
                                            <p:strVal val="ppt_x"/>
                                          </p:val>
                                        </p:tav>
                                      </p:tavLst>
                                    </p:anim>
                                    <p:anim calcmode="lin" valueType="num">
                                      <p:cBhvr>
                                        <p:cTn id="33" dur="1000"/>
                                        <p:tgtEl>
                                          <p:spTgt spid="79"/>
                                        </p:tgtEl>
                                        <p:attrNameLst>
                                          <p:attrName>ppt_y</p:attrName>
                                        </p:attrNameLst>
                                      </p:cBhvr>
                                      <p:tavLst>
                                        <p:tav tm="0">
                                          <p:val>
                                            <p:strVal val="ppt_y"/>
                                          </p:val>
                                        </p:tav>
                                        <p:tav tm="100000">
                                          <p:val>
                                            <p:strVal val="ppt_y+.1"/>
                                          </p:val>
                                        </p:tav>
                                      </p:tavLst>
                                    </p:anim>
                                    <p:set>
                                      <p:cBhvr>
                                        <p:cTn id="34" dur="1" fill="hold">
                                          <p:stCondLst>
                                            <p:cond delay="999"/>
                                          </p:stCondLst>
                                        </p:cTn>
                                        <p:tgtEl>
                                          <p:spTgt spid="79"/>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72"/>
                                        </p:tgtEl>
                                      </p:cBhvr>
                                    </p:animEffect>
                                    <p:anim calcmode="lin" valueType="num">
                                      <p:cBhvr>
                                        <p:cTn id="37" dur="1000"/>
                                        <p:tgtEl>
                                          <p:spTgt spid="72"/>
                                        </p:tgtEl>
                                        <p:attrNameLst>
                                          <p:attrName>ppt_x</p:attrName>
                                        </p:attrNameLst>
                                      </p:cBhvr>
                                      <p:tavLst>
                                        <p:tav tm="0">
                                          <p:val>
                                            <p:strVal val="ppt_x"/>
                                          </p:val>
                                        </p:tav>
                                        <p:tav tm="100000">
                                          <p:val>
                                            <p:strVal val="ppt_x"/>
                                          </p:val>
                                        </p:tav>
                                      </p:tavLst>
                                    </p:anim>
                                    <p:anim calcmode="lin" valueType="num">
                                      <p:cBhvr>
                                        <p:cTn id="38" dur="1000"/>
                                        <p:tgtEl>
                                          <p:spTgt spid="72"/>
                                        </p:tgtEl>
                                        <p:attrNameLst>
                                          <p:attrName>ppt_y</p:attrName>
                                        </p:attrNameLst>
                                      </p:cBhvr>
                                      <p:tavLst>
                                        <p:tav tm="0">
                                          <p:val>
                                            <p:strVal val="ppt_y"/>
                                          </p:val>
                                        </p:tav>
                                        <p:tav tm="100000">
                                          <p:val>
                                            <p:strVal val="ppt_y+.1"/>
                                          </p:val>
                                        </p:tav>
                                      </p:tavLst>
                                    </p:anim>
                                    <p:set>
                                      <p:cBhvr>
                                        <p:cTn id="39" dur="1" fill="hold">
                                          <p:stCondLst>
                                            <p:cond delay="999"/>
                                          </p:stCondLst>
                                        </p:cTn>
                                        <p:tgtEl>
                                          <p:spTgt spid="72"/>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84"/>
                                        </p:tgtEl>
                                      </p:cBhvr>
                                    </p:animEffect>
                                    <p:anim calcmode="lin" valueType="num">
                                      <p:cBhvr>
                                        <p:cTn id="42" dur="1000"/>
                                        <p:tgtEl>
                                          <p:spTgt spid="84"/>
                                        </p:tgtEl>
                                        <p:attrNameLst>
                                          <p:attrName>ppt_x</p:attrName>
                                        </p:attrNameLst>
                                      </p:cBhvr>
                                      <p:tavLst>
                                        <p:tav tm="0">
                                          <p:val>
                                            <p:strVal val="ppt_x"/>
                                          </p:val>
                                        </p:tav>
                                        <p:tav tm="100000">
                                          <p:val>
                                            <p:strVal val="ppt_x"/>
                                          </p:val>
                                        </p:tav>
                                      </p:tavLst>
                                    </p:anim>
                                    <p:anim calcmode="lin" valueType="num">
                                      <p:cBhvr>
                                        <p:cTn id="43" dur="1000"/>
                                        <p:tgtEl>
                                          <p:spTgt spid="84"/>
                                        </p:tgtEl>
                                        <p:attrNameLst>
                                          <p:attrName>ppt_y</p:attrName>
                                        </p:attrNameLst>
                                      </p:cBhvr>
                                      <p:tavLst>
                                        <p:tav tm="0">
                                          <p:val>
                                            <p:strVal val="ppt_y"/>
                                          </p:val>
                                        </p:tav>
                                        <p:tav tm="100000">
                                          <p:val>
                                            <p:strVal val="ppt_y+.1"/>
                                          </p:val>
                                        </p:tav>
                                      </p:tavLst>
                                    </p:anim>
                                    <p:set>
                                      <p:cBhvr>
                                        <p:cTn id="44" dur="1" fill="hold">
                                          <p:stCondLst>
                                            <p:cond delay="999"/>
                                          </p:stCondLst>
                                        </p:cTn>
                                        <p:tgtEl>
                                          <p:spTgt spid="84"/>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83"/>
                                        </p:tgtEl>
                                      </p:cBhvr>
                                    </p:animEffect>
                                    <p:anim calcmode="lin" valueType="num">
                                      <p:cBhvr>
                                        <p:cTn id="47" dur="1000"/>
                                        <p:tgtEl>
                                          <p:spTgt spid="83"/>
                                        </p:tgtEl>
                                        <p:attrNameLst>
                                          <p:attrName>ppt_x</p:attrName>
                                        </p:attrNameLst>
                                      </p:cBhvr>
                                      <p:tavLst>
                                        <p:tav tm="0">
                                          <p:val>
                                            <p:strVal val="ppt_x"/>
                                          </p:val>
                                        </p:tav>
                                        <p:tav tm="100000">
                                          <p:val>
                                            <p:strVal val="ppt_x"/>
                                          </p:val>
                                        </p:tav>
                                      </p:tavLst>
                                    </p:anim>
                                    <p:anim calcmode="lin" valueType="num">
                                      <p:cBhvr>
                                        <p:cTn id="48" dur="1000"/>
                                        <p:tgtEl>
                                          <p:spTgt spid="83"/>
                                        </p:tgtEl>
                                        <p:attrNameLst>
                                          <p:attrName>ppt_y</p:attrName>
                                        </p:attrNameLst>
                                      </p:cBhvr>
                                      <p:tavLst>
                                        <p:tav tm="0">
                                          <p:val>
                                            <p:strVal val="ppt_y"/>
                                          </p:val>
                                        </p:tav>
                                        <p:tav tm="100000">
                                          <p:val>
                                            <p:strVal val="ppt_y+.1"/>
                                          </p:val>
                                        </p:tav>
                                      </p:tavLst>
                                    </p:anim>
                                    <p:set>
                                      <p:cBhvr>
                                        <p:cTn id="49" dur="1" fill="hold">
                                          <p:stCondLst>
                                            <p:cond delay="999"/>
                                          </p:stCondLst>
                                        </p:cTn>
                                        <p:tgtEl>
                                          <p:spTgt spid="83"/>
                                        </p:tgtEl>
                                        <p:attrNameLst>
                                          <p:attrName>style.visibility</p:attrName>
                                        </p:attrNameLst>
                                      </p:cBhvr>
                                      <p:to>
                                        <p:strVal val="hidden"/>
                                      </p:to>
                                    </p:set>
                                  </p:childTnLst>
                                </p:cTn>
                              </p:par>
                            </p:childTnLst>
                          </p:cTn>
                        </p:par>
                        <p:par>
                          <p:cTn id="50" fill="hold">
                            <p:stCondLst>
                              <p:cond delay="1000"/>
                            </p:stCondLst>
                            <p:childTnLst>
                              <p:par>
                                <p:cTn id="51" presetID="10" presetClass="entr" presetSubtype="0" fill="hold" grpId="0" nodeType="afterEffect">
                                  <p:stCondLst>
                                    <p:cond delay="100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500"/>
                                        <p:tgtEl>
                                          <p:spTgt spid="86"/>
                                        </p:tgtEl>
                                      </p:cBhvr>
                                    </p:animEffect>
                                  </p:childTnLst>
                                </p:cTn>
                              </p:par>
                              <p:par>
                                <p:cTn id="54" presetID="1" presetClass="entr" presetSubtype="0" fill="hold" nodeType="withEffect">
                                  <p:stCondLst>
                                    <p:cond delay="1000"/>
                                  </p:stCondLst>
                                  <p:childTnLst>
                                    <p:set>
                                      <p:cBhvr>
                                        <p:cTn id="55"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Mobile Chromium usage across forks</a:t>
            </a:r>
            <a:endParaRPr lang="en-US" dirty="0"/>
          </a:p>
        </p:txBody>
      </p:sp>
      <p:grpSp>
        <p:nvGrpSpPr>
          <p:cNvPr id="3" name="Group 2"/>
          <p:cNvGrpSpPr/>
          <p:nvPr/>
        </p:nvGrpSpPr>
        <p:grpSpPr>
          <a:xfrm>
            <a:off x="1354350" y="1353378"/>
            <a:ext cx="9485619" cy="5004342"/>
            <a:chOff x="98219" y="897019"/>
            <a:chExt cx="10920748" cy="5761475"/>
          </a:xfrm>
        </p:grpSpPr>
        <p:cxnSp>
          <p:nvCxnSpPr>
            <p:cNvPr id="15" name="Straight Connector 14"/>
            <p:cNvCxnSpPr>
              <a:endCxn id="41" idx="6"/>
            </p:cNvCxnSpPr>
            <p:nvPr/>
          </p:nvCxnSpPr>
          <p:spPr>
            <a:xfrm flipV="1">
              <a:off x="307571" y="3599404"/>
              <a:ext cx="8632494" cy="83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2880" y="3030574"/>
              <a:ext cx="20465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versions</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sp>
          <p:nvSpPr>
            <p:cNvPr id="17" name="Oval 16"/>
            <p:cNvSpPr/>
            <p:nvPr/>
          </p:nvSpPr>
          <p:spPr>
            <a:xfrm>
              <a:off x="182880" y="3491345"/>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p:cNvSpPr/>
            <p:nvPr/>
          </p:nvSpPr>
          <p:spPr>
            <a:xfrm>
              <a:off x="1540625" y="3491344"/>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3197629" y="3491343"/>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p:cNvSpPr/>
            <p:nvPr/>
          </p:nvSpPr>
          <p:spPr>
            <a:xfrm>
              <a:off x="3999468" y="3491342"/>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p:cNvSpPr txBox="1"/>
            <p:nvPr/>
          </p:nvSpPr>
          <p:spPr>
            <a:xfrm>
              <a:off x="98219" y="3639189"/>
              <a:ext cx="5341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rPr>
                <a:t>&lt;</a:t>
              </a: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10</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sp>
          <p:nvSpPr>
            <p:cNvPr id="26" name="TextBox 25"/>
            <p:cNvSpPr txBox="1"/>
            <p:nvPr/>
          </p:nvSpPr>
          <p:spPr>
            <a:xfrm>
              <a:off x="3043574" y="6255909"/>
              <a:ext cx="1969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18 - 2%</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sp>
          <p:nvSpPr>
            <p:cNvPr id="29" name="Oval 28"/>
            <p:cNvSpPr/>
            <p:nvPr/>
          </p:nvSpPr>
          <p:spPr>
            <a:xfrm>
              <a:off x="5060276"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0"/>
            <p:cNvSpPr/>
            <p:nvPr/>
          </p:nvSpPr>
          <p:spPr>
            <a:xfrm>
              <a:off x="5523084"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Oval 32"/>
            <p:cNvSpPr/>
            <p:nvPr/>
          </p:nvSpPr>
          <p:spPr>
            <a:xfrm>
              <a:off x="6017101"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Oval 34"/>
            <p:cNvSpPr/>
            <p:nvPr/>
          </p:nvSpPr>
          <p:spPr>
            <a:xfrm>
              <a:off x="6894655"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Oval 36"/>
            <p:cNvSpPr/>
            <p:nvPr/>
          </p:nvSpPr>
          <p:spPr>
            <a:xfrm>
              <a:off x="7515984" y="3491340"/>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38"/>
            <p:cNvSpPr/>
            <p:nvPr/>
          </p:nvSpPr>
          <p:spPr>
            <a:xfrm>
              <a:off x="8137313"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40"/>
            <p:cNvSpPr/>
            <p:nvPr/>
          </p:nvSpPr>
          <p:spPr>
            <a:xfrm>
              <a:off x="8680708" y="3491338"/>
              <a:ext cx="259357" cy="216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7" name="Straight Connector 46"/>
            <p:cNvCxnSpPr>
              <a:stCxn id="18" idx="0"/>
            </p:cNvCxnSpPr>
            <p:nvPr/>
          </p:nvCxnSpPr>
          <p:spPr>
            <a:xfrm>
              <a:off x="1670304" y="3491344"/>
              <a:ext cx="1266189" cy="31671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903633" y="6658494"/>
              <a:ext cx="189239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792123" y="5778503"/>
              <a:ext cx="20789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30 – 18%</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cxnSp>
          <p:nvCxnSpPr>
            <p:cNvPr id="64" name="Straight Connector 63"/>
            <p:cNvCxnSpPr/>
            <p:nvPr/>
          </p:nvCxnSpPr>
          <p:spPr>
            <a:xfrm>
              <a:off x="4795392" y="6181088"/>
              <a:ext cx="191543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967092" y="5301097"/>
              <a:ext cx="19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30 – 1%</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cxnSp>
          <p:nvCxnSpPr>
            <p:cNvPr id="66" name="Straight Connector 65"/>
            <p:cNvCxnSpPr/>
            <p:nvPr/>
          </p:nvCxnSpPr>
          <p:spPr>
            <a:xfrm>
              <a:off x="6026319" y="5703682"/>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349882" y="4823691"/>
              <a:ext cx="19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37 – 2%</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cxnSp>
          <p:nvCxnSpPr>
            <p:cNvPr id="68" name="Straight Connector 67"/>
            <p:cNvCxnSpPr/>
            <p:nvPr/>
          </p:nvCxnSpPr>
          <p:spPr>
            <a:xfrm>
              <a:off x="7409109" y="5226276"/>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383535" y="4346285"/>
              <a:ext cx="19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39 – 3%</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cxnSp>
          <p:nvCxnSpPr>
            <p:cNvPr id="70" name="Straight Connector 69"/>
            <p:cNvCxnSpPr/>
            <p:nvPr/>
          </p:nvCxnSpPr>
          <p:spPr>
            <a:xfrm>
              <a:off x="8442762" y="4748870"/>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40065" y="2870582"/>
              <a:ext cx="20789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40 – 39%</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cxnSp>
          <p:nvCxnSpPr>
            <p:cNvPr id="74" name="Straight Connector 73"/>
            <p:cNvCxnSpPr/>
            <p:nvPr/>
          </p:nvCxnSpPr>
          <p:spPr>
            <a:xfrm>
              <a:off x="8999292" y="3273167"/>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539379" y="2329237"/>
              <a:ext cx="19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38 – 1%</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cxnSp>
          <p:nvCxnSpPr>
            <p:cNvPr id="76" name="Straight Connector 75"/>
            <p:cNvCxnSpPr/>
            <p:nvPr/>
          </p:nvCxnSpPr>
          <p:spPr>
            <a:xfrm>
              <a:off x="7598606" y="2731822"/>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62589" y="1851831"/>
              <a:ext cx="19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35 – 1%</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cxnSp>
          <p:nvCxnSpPr>
            <p:cNvPr id="78" name="Straight Connector 77"/>
            <p:cNvCxnSpPr/>
            <p:nvPr/>
          </p:nvCxnSpPr>
          <p:spPr>
            <a:xfrm>
              <a:off x="6121816" y="2254416"/>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760373" y="1374425"/>
              <a:ext cx="19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33 – 6%</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cxnSp>
          <p:nvCxnSpPr>
            <p:cNvPr id="80" name="Straight Connector 79"/>
            <p:cNvCxnSpPr/>
            <p:nvPr/>
          </p:nvCxnSpPr>
          <p:spPr>
            <a:xfrm>
              <a:off x="4819600" y="1777010"/>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635197" y="897019"/>
              <a:ext cx="20789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188F">
                      <a:lumMod val="75000"/>
                    </a:srgbClr>
                  </a:solidFill>
                  <a:effectLst/>
                  <a:uLnTx/>
                  <a:uFillTx/>
                  <a:latin typeface="Segoe UI"/>
                  <a:ea typeface="+mn-ea"/>
                  <a:cs typeface="+mn-cs"/>
                </a:rPr>
                <a:t>Chromium 28 – 27%</a:t>
              </a:r>
              <a:endParaRPr kumimoji="0" lang="en-US" sz="1800" b="0" i="0" u="none" strike="noStrike" kern="1200" cap="none" spc="0" normalizeH="0" baseline="0" noProof="0" dirty="0">
                <a:ln>
                  <a:noFill/>
                </a:ln>
                <a:solidFill>
                  <a:srgbClr val="00188F">
                    <a:lumMod val="75000"/>
                  </a:srgbClr>
                </a:solidFill>
                <a:effectLst/>
                <a:uLnTx/>
                <a:uFillTx/>
                <a:latin typeface="Segoe UI"/>
                <a:ea typeface="+mn-ea"/>
                <a:cs typeface="+mn-cs"/>
              </a:endParaRPr>
            </a:p>
          </p:txBody>
        </p:sp>
        <p:cxnSp>
          <p:nvCxnSpPr>
            <p:cNvPr id="82" name="Straight Connector 81"/>
            <p:cNvCxnSpPr/>
            <p:nvPr/>
          </p:nvCxnSpPr>
          <p:spPr>
            <a:xfrm>
              <a:off x="2694424" y="1299604"/>
              <a:ext cx="169322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19547" y="3635712"/>
              <a:ext cx="702254" cy="254537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4852847" y="1818188"/>
              <a:ext cx="337107" cy="181268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52762" y="3630873"/>
              <a:ext cx="364339" cy="207280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2725627" y="1324409"/>
              <a:ext cx="601321" cy="22338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33" idx="0"/>
            </p:cNvCxnSpPr>
            <p:nvPr/>
          </p:nvCxnSpPr>
          <p:spPr>
            <a:xfrm flipV="1">
              <a:off x="6146780" y="2244312"/>
              <a:ext cx="14296" cy="124702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5" idx="4"/>
            </p:cNvCxnSpPr>
            <p:nvPr/>
          </p:nvCxnSpPr>
          <p:spPr>
            <a:xfrm>
              <a:off x="7024334" y="3707469"/>
              <a:ext cx="411976" cy="15188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37" idx="4"/>
            </p:cNvCxnSpPr>
            <p:nvPr/>
          </p:nvCxnSpPr>
          <p:spPr>
            <a:xfrm flipH="1" flipV="1">
              <a:off x="7628258" y="2721720"/>
              <a:ext cx="17405" cy="9857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266991" y="3630873"/>
              <a:ext cx="175771" cy="108474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41" idx="0"/>
            </p:cNvCxnSpPr>
            <p:nvPr/>
          </p:nvCxnSpPr>
          <p:spPr>
            <a:xfrm flipV="1">
              <a:off x="8810387" y="3273167"/>
              <a:ext cx="224419" cy="218171"/>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5258984" y="6521922"/>
            <a:ext cx="697364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404040"/>
                </a:solidFill>
                <a:effectLst/>
                <a:uLnTx/>
                <a:uFillTx/>
                <a:latin typeface="Segoe UI"/>
                <a:ea typeface="+mn-ea"/>
                <a:cs typeface="+mn-cs"/>
              </a:rPr>
              <a:t>Source: www.quirksmode.org/blog/archives/2015/02/counting_chromi.html</a:t>
            </a:r>
            <a:endParaRPr kumimoji="0" lang="en-US" sz="1600" b="0" i="0" u="none" strike="noStrike" kern="1200" cap="none" spc="0" normalizeH="0" baseline="0" noProof="0" dirty="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85657144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55648" y="1600200"/>
            <a:ext cx="9396064" cy="4988360"/>
          </a:xfrm>
          <a:prstGeom prst="rect">
            <a:avLst/>
          </a:prstGeom>
          <a:ln>
            <a:solidFill>
              <a:schemeClr val="tx2"/>
            </a:solidFill>
          </a:ln>
        </p:spPr>
      </p:pic>
      <p:sp>
        <p:nvSpPr>
          <p:cNvPr id="34" name="Rectangle 33"/>
          <p:cNvSpPr/>
          <p:nvPr/>
        </p:nvSpPr>
        <p:spPr>
          <a:xfrm>
            <a:off x="1873455" y="2280964"/>
            <a:ext cx="9099345" cy="4043635"/>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36" name="Rectangle 35"/>
          <p:cNvSpPr/>
          <p:nvPr/>
        </p:nvSpPr>
        <p:spPr>
          <a:xfrm>
            <a:off x="2633472" y="3330135"/>
            <a:ext cx="7501128" cy="261346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srgbClr val="737373"/>
                </a:solidFill>
                <a:effectLst/>
                <a:uLnTx/>
                <a:uFillTx/>
                <a:latin typeface="Segoe UI Semibold" panose="020B0702040204020203" pitchFamily="34" charset="0"/>
                <a:ea typeface="+mn-ea"/>
                <a:cs typeface="Segoe UI Semibold" panose="020B0702040204020203" pitchFamily="34" charset="0"/>
              </a:rPr>
              <a:t>Evergreen</a:t>
            </a:r>
            <a:endParaRPr kumimoji="0" lang="en-US" sz="4000" b="0" i="0" u="none" strike="noStrike" kern="1200" cap="none" spc="0" normalizeH="0" baseline="0" noProof="0" dirty="0">
              <a:ln>
                <a:noFill/>
              </a:ln>
              <a:solidFill>
                <a:srgbClr val="737373"/>
              </a:solidFill>
              <a:effectLst/>
              <a:uLnTx/>
              <a:uFillTx/>
              <a:latin typeface="Segoe UI Semibold" panose="020B0702040204020203" pitchFamily="34" charset="0"/>
              <a:ea typeface="+mn-ea"/>
              <a:cs typeface="Segoe UI Semibold" panose="020B0702040204020203" pitchFamily="34" charset="0"/>
            </a:endParaRPr>
          </a:p>
        </p:txBody>
      </p:sp>
      <p:sp>
        <p:nvSpPr>
          <p:cNvPr id="39" name="TextBox 38"/>
          <p:cNvSpPr txBox="1"/>
          <p:nvPr/>
        </p:nvSpPr>
        <p:spPr>
          <a:xfrm>
            <a:off x="2120346" y="2305603"/>
            <a:ext cx="8700054" cy="37965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t>Microsoft </a:t>
            </a:r>
            <a:r>
              <a:rPr kumimoji="0" lang="en-US" sz="1867" b="1" i="0" u="none" strike="noStrike" kern="1200" cap="none" spc="0" normalizeH="0" baseline="0" noProof="0" dirty="0" err="1"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t>EdgeHTML</a:t>
            </a:r>
            <a:endParaRPr kumimoji="0" lang="en-US" sz="1867" b="1"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7" name="Title 6"/>
          <p:cNvSpPr>
            <a:spLocks noGrp="1"/>
          </p:cNvSpPr>
          <p:nvPr>
            <p:ph type="title"/>
          </p:nvPr>
        </p:nvSpPr>
        <p:spPr/>
        <p:txBody>
          <a:bodyPr/>
          <a:lstStyle/>
          <a:p>
            <a:r>
              <a:rPr lang="fr-FR" dirty="0" smtClean="0"/>
              <a:t>Microsoft </a:t>
            </a:r>
            <a:r>
              <a:rPr lang="fr-FR" dirty="0" err="1" smtClean="0"/>
              <a:t>Edge</a:t>
            </a:r>
            <a:endParaRPr lang="en-US" dirty="0"/>
          </a:p>
        </p:txBody>
      </p:sp>
    </p:spTree>
    <p:extLst>
      <p:ext uri="{BB962C8B-B14F-4D97-AF65-F5344CB8AC3E}">
        <p14:creationId xmlns:p14="http://schemas.microsoft.com/office/powerpoint/2010/main" val="360736874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7953" cy="6858000"/>
          </a:xfrm>
          <a:prstGeom prst="rect">
            <a:avLst/>
          </a:prstGeom>
          <a:noFill/>
          <a:ln>
            <a:noFill/>
          </a:ln>
        </p:spPr>
      </p:pic>
    </p:spTree>
    <p:extLst>
      <p:ext uri="{BB962C8B-B14F-4D97-AF65-F5344CB8AC3E}">
        <p14:creationId xmlns:p14="http://schemas.microsoft.com/office/powerpoint/2010/main" val="1718820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8481" y="2439217"/>
            <a:ext cx="11701781" cy="1936841"/>
          </a:xfrm>
        </p:spPr>
        <p:txBody>
          <a:bodyPr/>
          <a:lstStyle/>
          <a:p>
            <a:pPr algn="ctr"/>
            <a:r>
              <a:rPr lang="en-US" sz="5400" dirty="0">
                <a:solidFill>
                  <a:schemeClr val="tx1"/>
                </a:solidFill>
              </a:rPr>
              <a:t>“The web should just work for everyone – users, developers, and businesses.”</a:t>
            </a:r>
          </a:p>
        </p:txBody>
      </p:sp>
    </p:spTree>
    <p:extLst>
      <p:ext uri="{BB962C8B-B14F-4D97-AF65-F5344CB8AC3E}">
        <p14:creationId xmlns:p14="http://schemas.microsoft.com/office/powerpoint/2010/main" val="153902609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50" y="2212003"/>
            <a:ext cx="2393428" cy="1841098"/>
          </a:xfrm>
          <a:prstGeom prst="rect">
            <a:avLst/>
          </a:prstGeom>
        </p:spPr>
      </p:pic>
      <p:grpSp>
        <p:nvGrpSpPr>
          <p:cNvPr id="7" name="Group 6"/>
          <p:cNvGrpSpPr/>
          <p:nvPr/>
        </p:nvGrpSpPr>
        <p:grpSpPr>
          <a:xfrm>
            <a:off x="1997262" y="2161770"/>
            <a:ext cx="10194738" cy="2573648"/>
            <a:chOff x="434148" y="2352725"/>
            <a:chExt cx="14112083" cy="3562577"/>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27888" y="2674417"/>
              <a:ext cx="2318343" cy="226640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8781" y="2822197"/>
              <a:ext cx="3118394" cy="194471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148" y="2352725"/>
              <a:ext cx="4839660" cy="3562577"/>
            </a:xfrm>
            <a:prstGeom prst="rect">
              <a:avLst/>
            </a:prstGeom>
          </p:spPr>
        </p:pic>
      </p:grpSp>
      <p:sp>
        <p:nvSpPr>
          <p:cNvPr id="2" name="Rectangle 1"/>
          <p:cNvSpPr/>
          <p:nvPr/>
        </p:nvSpPr>
        <p:spPr>
          <a:xfrm>
            <a:off x="377854" y="5465907"/>
            <a:ext cx="1124808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404040"/>
                </a:solidFill>
                <a:effectLst/>
                <a:uLnTx/>
                <a:uFillTx/>
                <a:latin typeface="Segoe UI Light"/>
                <a:ea typeface="+mn-ea"/>
                <a:cs typeface="+mn-cs"/>
              </a:rPr>
              <a:t>The dream: Write once, run anywhere</a:t>
            </a:r>
          </a:p>
        </p:txBody>
      </p:sp>
      <p:pic>
        <p:nvPicPr>
          <p:cNvPr id="3" name="Picture 2"/>
          <p:cNvPicPr>
            <a:picLocks noChangeAspect="1"/>
          </p:cNvPicPr>
          <p:nvPr/>
        </p:nvPicPr>
        <p:blipFill>
          <a:blip r:embed="rId7"/>
          <a:stretch>
            <a:fillRect/>
          </a:stretch>
        </p:blipFill>
        <p:spPr>
          <a:xfrm>
            <a:off x="6840144" y="2359298"/>
            <a:ext cx="1242405" cy="1546508"/>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52067" y="2287209"/>
            <a:ext cx="2536029" cy="1690686"/>
          </a:xfrm>
          <a:prstGeom prst="rect">
            <a:avLst/>
          </a:prstGeom>
        </p:spPr>
      </p:pic>
      <p:sp>
        <p:nvSpPr>
          <p:cNvPr id="18" name="Title 3"/>
          <p:cNvSpPr txBox="1">
            <a:spLocks/>
          </p:cNvSpPr>
          <p:nvPr/>
        </p:nvSpPr>
        <p:spPr>
          <a:xfrm>
            <a:off x="490958" y="1092097"/>
            <a:ext cx="11378133" cy="9022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spc="-150">
                <a:solidFill>
                  <a:schemeClr val="tx1"/>
                </a:solidFill>
                <a:latin typeface="Signika" panose="02010003020600000004" pitchFamily="50"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50" normalizeH="0" baseline="0" noProof="0" dirty="0">
              <a:ln>
                <a:noFill/>
              </a:ln>
              <a:solidFill>
                <a:srgbClr val="404040"/>
              </a:solidFill>
              <a:effectLst/>
              <a:uLnTx/>
              <a:uFillTx/>
              <a:latin typeface="Signika" panose="02010003020600000004" pitchFamily="50" charset="0"/>
              <a:ea typeface="+mj-ea"/>
              <a:cs typeface="+mj-cs"/>
            </a:endParaRPr>
          </a:p>
        </p:txBody>
      </p:sp>
      <p:sp>
        <p:nvSpPr>
          <p:cNvPr id="5" name="Title 4"/>
          <p:cNvSpPr>
            <a:spLocks noGrp="1"/>
          </p:cNvSpPr>
          <p:nvPr>
            <p:ph type="title"/>
          </p:nvPr>
        </p:nvSpPr>
        <p:spPr>
          <a:xfrm>
            <a:off x="202097" y="-72197"/>
            <a:ext cx="11423846" cy="1325563"/>
          </a:xfrm>
        </p:spPr>
        <p:txBody>
          <a:bodyPr>
            <a:normAutofit fontScale="90000"/>
          </a:bodyPr>
          <a:lstStyle/>
          <a:p>
            <a:r>
              <a:rPr lang="en-US" dirty="0"/>
              <a:t>The web is on a wider variety of devices than </a:t>
            </a:r>
            <a:r>
              <a:rPr lang="en-US" dirty="0" smtClean="0"/>
              <a:t>ever</a:t>
            </a:r>
            <a:endParaRPr lang="en-US" dirty="0"/>
          </a:p>
        </p:txBody>
      </p:sp>
    </p:spTree>
    <p:extLst>
      <p:ext uri="{BB962C8B-B14F-4D97-AF65-F5344CB8AC3E}">
        <p14:creationId xmlns:p14="http://schemas.microsoft.com/office/powerpoint/2010/main" val="168383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b="1" dirty="0"/>
              <a:t>Microsoft </a:t>
            </a:r>
            <a:r>
              <a:rPr lang="en-US" sz="6000" b="1" dirty="0" smtClean="0"/>
              <a:t>Edge,</a:t>
            </a:r>
            <a:br>
              <a:rPr lang="en-US" sz="6000" b="1" dirty="0" smtClean="0"/>
            </a:br>
            <a:r>
              <a:rPr lang="en-US" sz="6000" b="1" dirty="0" smtClean="0"/>
              <a:t>a </a:t>
            </a:r>
            <a:r>
              <a:rPr lang="en-US" sz="6000" b="1" dirty="0"/>
              <a:t>break from the past</a:t>
            </a:r>
            <a:endParaRPr lang="en-US" dirty="0"/>
          </a:p>
        </p:txBody>
      </p:sp>
      <p:sp>
        <p:nvSpPr>
          <p:cNvPr id="3" name="Subtitle 2"/>
          <p:cNvSpPr>
            <a:spLocks noGrp="1"/>
          </p:cNvSpPr>
          <p:nvPr>
            <p:ph type="subTitle" idx="1"/>
          </p:nvPr>
        </p:nvSpPr>
        <p:spPr/>
        <p:txBody>
          <a:bodyPr>
            <a:normAutofit/>
          </a:bodyPr>
          <a:lstStyle/>
          <a:p>
            <a:r>
              <a:rPr lang="en-US" dirty="0"/>
              <a:t>Clemens Schotte</a:t>
            </a:r>
          </a:p>
          <a:p>
            <a:r>
              <a:rPr lang="en-US" dirty="0"/>
              <a:t>Technical Evangelist</a:t>
            </a:r>
          </a:p>
        </p:txBody>
      </p:sp>
    </p:spTree>
    <p:extLst>
      <p:ext uri="{BB962C8B-B14F-4D97-AF65-F5344CB8AC3E}">
        <p14:creationId xmlns:p14="http://schemas.microsoft.com/office/powerpoint/2010/main" val="3871466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72" y="1166623"/>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879" y="5738153"/>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68" y="4053705"/>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8177" y="157764"/>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0056" y="1186016"/>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3908" y="1237745"/>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7877" y="4015348"/>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54588" y="3949358"/>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97047" y="1421198"/>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8697" y="3895798"/>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79203" y="3765905"/>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04419" y="2706877"/>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sp>
        <p:nvSpPr>
          <p:cNvPr id="2" name="Title 1"/>
          <p:cNvSpPr>
            <a:spLocks noGrp="1"/>
          </p:cNvSpPr>
          <p:nvPr>
            <p:ph type="title"/>
          </p:nvPr>
        </p:nvSpPr>
        <p:spPr/>
        <p:txBody>
          <a:bodyPr>
            <a:normAutofit/>
          </a:bodyPr>
          <a:lstStyle/>
          <a:p>
            <a:r>
              <a:rPr lang="en-US" dirty="0" smtClean="0"/>
              <a:t>Making a web browser: </a:t>
            </a:r>
            <a:r>
              <a:rPr lang="en-US" dirty="0"/>
              <a:t>S</a:t>
            </a:r>
            <a:r>
              <a:rPr lang="en-US" dirty="0" smtClean="0"/>
              <a:t>pecifications</a:t>
            </a:r>
            <a:endParaRPr lang="en-US" dirty="0"/>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94147" y="4137953"/>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6" name="Picture 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85129" y="1918788"/>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04288" y="1329472"/>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pic>
        <p:nvPicPr>
          <p:cNvPr id="5" name="Picture 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612835" y="657232"/>
            <a:ext cx="2455060" cy="3200400"/>
          </a:xfrm>
          <a:prstGeom prst="rect">
            <a:avLst/>
          </a:prstGeom>
          <a:ln w="3175">
            <a:solidFill>
              <a:schemeClr val="tx1">
                <a:lumMod val="50000"/>
                <a:lumOff val="50000"/>
              </a:schemeClr>
            </a:solidFill>
          </a:ln>
          <a:effectLst>
            <a:outerShdw blurRad="76200" dist="38100" dir="2700000" sx="69000" sy="69000" algn="tl" rotWithShape="0">
              <a:schemeClr val="bg1">
                <a:lumMod val="50000"/>
                <a:alpha val="78000"/>
              </a:schemeClr>
            </a:outerShdw>
          </a:effectLst>
        </p:spPr>
      </p:pic>
    </p:spTree>
    <p:extLst>
      <p:ext uri="{BB962C8B-B14F-4D97-AF65-F5344CB8AC3E}">
        <p14:creationId xmlns:p14="http://schemas.microsoft.com/office/powerpoint/2010/main" val="3288486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3" name="Picture 2"/>
          <p:cNvPicPr>
            <a:picLocks noChangeAspect="1"/>
          </p:cNvPicPr>
          <p:nvPr/>
        </p:nvPicPr>
        <p:blipFill>
          <a:blip r:embed="rId6"/>
          <a:stretch>
            <a:fillRect/>
          </a:stretch>
        </p:blipFill>
        <p:spPr>
          <a:xfrm>
            <a:off x="8121942" y="2139061"/>
            <a:ext cx="3117968" cy="2594972"/>
          </a:xfrm>
          <a:prstGeom prst="rect">
            <a:avLst/>
          </a:prstGeom>
        </p:spPr>
      </p:pic>
      <p:pic>
        <p:nvPicPr>
          <p:cNvPr id="8" name="Picture 7"/>
          <p:cNvPicPr>
            <a:picLocks noChangeAspect="1"/>
          </p:cNvPicPr>
          <p:nvPr/>
        </p:nvPicPr>
        <p:blipFill>
          <a:blip r:embed="rId7"/>
          <a:stretch>
            <a:fillRect/>
          </a:stretch>
        </p:blipFill>
        <p:spPr>
          <a:xfrm>
            <a:off x="4519869" y="2139061"/>
            <a:ext cx="3152262" cy="2589256"/>
          </a:xfrm>
          <a:prstGeom prst="rect">
            <a:avLst/>
          </a:prstGeom>
        </p:spPr>
      </p:pic>
      <p:pic>
        <p:nvPicPr>
          <p:cNvPr id="9" name="Picture 8"/>
          <p:cNvPicPr>
            <a:picLocks noChangeAspect="1"/>
          </p:cNvPicPr>
          <p:nvPr/>
        </p:nvPicPr>
        <p:blipFill>
          <a:blip r:embed="rId8"/>
          <a:stretch>
            <a:fillRect/>
          </a:stretch>
        </p:blipFill>
        <p:spPr>
          <a:xfrm>
            <a:off x="1027278" y="2130487"/>
            <a:ext cx="3117968" cy="2597830"/>
          </a:xfrm>
          <a:prstGeom prst="rect">
            <a:avLst/>
          </a:prstGeom>
        </p:spPr>
      </p:pic>
      <p:sp>
        <p:nvSpPr>
          <p:cNvPr id="10" name="Content Placeholder 1"/>
          <p:cNvSpPr txBox="1">
            <a:spLocks/>
          </p:cNvSpPr>
          <p:nvPr/>
        </p:nvSpPr>
        <p:spPr>
          <a:xfrm>
            <a:off x="846666" y="1851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04040"/>
              </a:solidFill>
              <a:effectLst/>
              <a:uLnTx/>
              <a:uFillTx/>
              <a:latin typeface="Segoe UI Light"/>
              <a:ea typeface="+mn-ea"/>
              <a:cs typeface="+mn-cs"/>
            </a:endParaRPr>
          </a:p>
        </p:txBody>
      </p:sp>
    </p:spTree>
    <p:extLst>
      <p:ext uri="{BB962C8B-B14F-4D97-AF65-F5344CB8AC3E}">
        <p14:creationId xmlns:p14="http://schemas.microsoft.com/office/powerpoint/2010/main" val="299226229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38200" y="1253366"/>
            <a:ext cx="10729686" cy="7654211"/>
          </a:xfrm>
        </p:spPr>
        <p:txBody>
          <a:bodyPr/>
          <a:lstStyle/>
          <a:p>
            <a:r>
              <a:rPr lang="en-US" sz="4000" dirty="0" smtClean="0"/>
              <a:t>W3C </a:t>
            </a:r>
            <a:r>
              <a:rPr lang="en-US" sz="4000" i="1" dirty="0" smtClean="0"/>
              <a:t>– what developers do should guide the spec.</a:t>
            </a:r>
          </a:p>
          <a:p>
            <a:endParaRPr lang="en-US" sz="4000" dirty="0" smtClean="0"/>
          </a:p>
          <a:p>
            <a:r>
              <a:rPr lang="en-US" sz="4000" dirty="0"/>
              <a:t>U</a:t>
            </a:r>
            <a:r>
              <a:rPr lang="en-US" sz="4000" dirty="0" smtClean="0"/>
              <a:t>pdate and align specifications, libraries, other browsers</a:t>
            </a:r>
          </a:p>
          <a:p>
            <a:endParaRPr lang="en-US" sz="4000" dirty="0" smtClean="0"/>
          </a:p>
          <a:p>
            <a:r>
              <a:rPr lang="en-US" sz="4000" dirty="0">
                <a:solidFill>
                  <a:schemeClr val="tx1">
                    <a:lumMod val="95000"/>
                    <a:lumOff val="5000"/>
                  </a:schemeClr>
                </a:solidFill>
              </a:rPr>
              <a:t>If standard defines an API behavior but all other browsers behave differently, is it a standard?</a:t>
            </a:r>
          </a:p>
          <a:p>
            <a:endParaRPr lang="en-US" dirty="0"/>
          </a:p>
          <a:p>
            <a:endParaRPr lang="en-US" dirty="0"/>
          </a:p>
          <a:p>
            <a:endParaRPr lang="en-US" dirty="0"/>
          </a:p>
        </p:txBody>
      </p:sp>
      <p:sp>
        <p:nvSpPr>
          <p:cNvPr id="2" name="Title 1"/>
          <p:cNvSpPr>
            <a:spLocks noGrp="1"/>
          </p:cNvSpPr>
          <p:nvPr>
            <p:ph type="title"/>
          </p:nvPr>
        </p:nvSpPr>
        <p:spPr/>
        <p:txBody>
          <a:bodyPr/>
          <a:lstStyle/>
          <a:p>
            <a:r>
              <a:rPr lang="en-US" sz="4600" dirty="0"/>
              <a:t>Interoperability means the web “just works”</a:t>
            </a:r>
          </a:p>
        </p:txBody>
      </p:sp>
    </p:spTree>
    <p:extLst>
      <p:ext uri="{BB962C8B-B14F-4D97-AF65-F5344CB8AC3E}">
        <p14:creationId xmlns:p14="http://schemas.microsoft.com/office/powerpoint/2010/main" val="286094576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926" y="958922"/>
            <a:ext cx="2286000" cy="3810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spTree>
    <p:extLst>
      <p:ext uri="{BB962C8B-B14F-4D97-AF65-F5344CB8AC3E}">
        <p14:creationId xmlns:p14="http://schemas.microsoft.com/office/powerpoint/2010/main" val="380524517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2"/>
          </p:nvPr>
        </p:nvPicPr>
        <p:blipFill>
          <a:blip r:embed="rId3" cstate="print">
            <a:extLst>
              <a:ext uri="{28A0092B-C50C-407E-A947-70E740481C1C}">
                <a14:useLocalDpi xmlns:a14="http://schemas.microsoft.com/office/drawing/2010/main" val="0"/>
              </a:ext>
            </a:extLst>
          </a:blip>
          <a:stretch>
            <a:fillRect/>
          </a:stretch>
        </p:blipFill>
        <p:spPr>
          <a:xfrm>
            <a:off x="504825" y="1450975"/>
            <a:ext cx="1971675" cy="3286125"/>
          </a:xfrm>
        </p:spPr>
      </p:pic>
      <p:sp>
        <p:nvSpPr>
          <p:cNvPr id="2" name="Title 1"/>
          <p:cNvSpPr>
            <a:spLocks noGrp="1"/>
          </p:cNvSpPr>
          <p:nvPr>
            <p:ph type="title"/>
          </p:nvPr>
        </p:nvSpPr>
        <p:spPr/>
        <p:txBody>
          <a:bodyPr/>
          <a:lstStyle/>
          <a:p>
            <a:r>
              <a:rPr lang="en-US" dirty="0" smtClean="0"/>
              <a:t>Mobile User Agent String Issues</a:t>
            </a:r>
            <a:endParaRPr lang="en-US" dirty="0"/>
          </a:p>
        </p:txBody>
      </p:sp>
      <p:sp>
        <p:nvSpPr>
          <p:cNvPr id="3" name="Content Placeholder 2"/>
          <p:cNvSpPr>
            <a:spLocks noGrp="1"/>
          </p:cNvSpPr>
          <p:nvPr>
            <p:ph idx="1"/>
          </p:nvPr>
        </p:nvSpPr>
        <p:spPr/>
        <p:txBody>
          <a:bodyPr>
            <a:noAutofit/>
          </a:bodyPr>
          <a:lstStyle/>
          <a:p>
            <a:pPr marL="0" indent="0">
              <a:buNone/>
            </a:pPr>
            <a:r>
              <a:rPr lang="en-US" b="1" dirty="0" smtClean="0"/>
              <a:t>Problem: </a:t>
            </a:r>
            <a:r>
              <a:rPr lang="en-US" dirty="0" smtClean="0"/>
              <a:t>Some </a:t>
            </a:r>
            <a:r>
              <a:rPr lang="en-US" dirty="0"/>
              <a:t>w</a:t>
            </a:r>
            <a:r>
              <a:rPr lang="en-US" dirty="0" smtClean="0"/>
              <a:t>eb </a:t>
            </a:r>
            <a:r>
              <a:rPr lang="en-US" dirty="0"/>
              <a:t>servers </a:t>
            </a:r>
            <a:r>
              <a:rPr lang="en-US" dirty="0" smtClean="0"/>
              <a:t>require ‘Android’ or ‘iPhone’ tokens before serving mobile content.</a:t>
            </a:r>
          </a:p>
          <a:p>
            <a:pPr marL="0" indent="0">
              <a:buNone/>
            </a:pPr>
            <a:r>
              <a:rPr lang="en-US" sz="1600" dirty="0" smtClean="0">
                <a:latin typeface="Consolas" panose="020B0609020204030204" pitchFamily="49" charset="0"/>
                <a:cs typeface="Consolas" panose="020B0609020204030204" pitchFamily="49" charset="0"/>
              </a:rPr>
              <a:t/>
            </a:r>
            <a:br>
              <a:rPr lang="en-US" sz="1600" dirty="0" smtClean="0">
                <a:latin typeface="Consolas" panose="020B0609020204030204" pitchFamily="49" charset="0"/>
                <a:cs typeface="Consolas" panose="020B0609020204030204" pitchFamily="49" charset="0"/>
              </a:rPr>
            </a:br>
            <a:r>
              <a:rPr lang="en-US" sz="1600" b="1" dirty="0" smtClean="0">
                <a:solidFill>
                  <a:schemeClr val="accent1"/>
                </a:solidFill>
                <a:latin typeface="Consolas" panose="020B0609020204030204" pitchFamily="49" charset="0"/>
                <a:cs typeface="Consolas" panose="020B0609020204030204" pitchFamily="49" charset="0"/>
              </a:rPr>
              <a:t>‘Skeleton key’ user agent:</a:t>
            </a:r>
            <a:r>
              <a:rPr lang="en-US" sz="1600" i="1" dirty="0" smtClean="0">
                <a:solidFill>
                  <a:schemeClr val="accent1"/>
                </a:solidFill>
                <a:latin typeface="Consolas" panose="020B0609020204030204" pitchFamily="49" charset="0"/>
                <a:cs typeface="Consolas" panose="020B0609020204030204" pitchFamily="49" charset="0"/>
              </a:rPr>
              <a:t/>
            </a:r>
            <a:br>
              <a:rPr lang="en-US" sz="1600" i="1" dirty="0" smtClean="0">
                <a:solidFill>
                  <a:schemeClr val="accent1"/>
                </a:solidFill>
                <a:latin typeface="Consolas" panose="020B0609020204030204" pitchFamily="49" charset="0"/>
                <a:cs typeface="Consolas" panose="020B0609020204030204" pitchFamily="49" charset="0"/>
              </a:rPr>
            </a:br>
            <a:r>
              <a:rPr lang="en-US" sz="1600" dirty="0" smtClean="0">
                <a:latin typeface="Consolas" panose="020B0609020204030204" pitchFamily="49" charset="0"/>
                <a:cs typeface="Consolas" panose="020B0609020204030204" pitchFamily="49" charset="0"/>
              </a:rPr>
              <a:t>Mozilla/5.0 (ARM; Mobile) </a:t>
            </a:r>
            <a:r>
              <a:rPr lang="en-US" sz="1600" dirty="0" smtClean="0">
                <a:solidFill>
                  <a:srgbClr val="FF0000"/>
                </a:solidFill>
                <a:latin typeface="Consolas" panose="020B0609020204030204" pitchFamily="49" charset="0"/>
                <a:cs typeface="Consolas" panose="020B0609020204030204" pitchFamily="49" charset="0"/>
              </a:rPr>
              <a:t>like Android</a:t>
            </a:r>
            <a:r>
              <a:rPr lang="en-US" sz="1600" dirty="0" smtClean="0">
                <a:latin typeface="Consolas" panose="020B0609020204030204" pitchFamily="49" charset="0"/>
                <a:cs typeface="Consolas" panose="020B0609020204030204" pitchFamily="49" charset="0"/>
              </a:rPr>
              <a:t>) </a:t>
            </a:r>
            <a:r>
              <a:rPr lang="en-US" sz="1600" dirty="0" smtClean="0">
                <a:solidFill>
                  <a:srgbClr val="FF0000"/>
                </a:solidFill>
                <a:latin typeface="Consolas" panose="020B0609020204030204" pitchFamily="49" charset="0"/>
                <a:cs typeface="Consolas" panose="020B0609020204030204" pitchFamily="49" charset="0"/>
              </a:rPr>
              <a:t>like iPhone</a:t>
            </a:r>
            <a:r>
              <a:rPr lang="en-US" sz="1600" dirty="0" smtClean="0">
                <a:latin typeface="Consolas" panose="020B0609020204030204" pitchFamily="49" charset="0"/>
                <a:cs typeface="Consolas" panose="020B0609020204030204" pitchFamily="49" charset="0"/>
              </a:rPr>
              <a:t> OS 7_0_3 Mac OS X WebKit/537.36 (KHTML, like Gecko) </a:t>
            </a:r>
            <a:r>
              <a:rPr lang="en-US" sz="1600" dirty="0" smtClean="0">
                <a:solidFill>
                  <a:srgbClr val="FF0000"/>
                </a:solidFill>
                <a:latin typeface="Consolas" panose="020B0609020204030204" pitchFamily="49" charset="0"/>
                <a:cs typeface="Consolas" panose="020B0609020204030204" pitchFamily="49" charset="0"/>
              </a:rPr>
              <a:t>Chrome</a:t>
            </a:r>
            <a:r>
              <a:rPr lang="en-US" sz="1600" dirty="0" smtClean="0">
                <a:solidFill>
                  <a:schemeClr val="tx1">
                    <a:lumMod val="75000"/>
                    <a:lumOff val="25000"/>
                  </a:schemeClr>
                </a:solidFill>
                <a:latin typeface="Consolas" panose="020B0609020204030204" pitchFamily="49" charset="0"/>
                <a:cs typeface="Consolas" panose="020B0609020204030204" pitchFamily="49" charset="0"/>
              </a:rPr>
              <a:t>/32.0.1700.99</a:t>
            </a:r>
            <a:r>
              <a:rPr lang="en-US" sz="1600" dirty="0" smtClean="0">
                <a:solidFill>
                  <a:srgbClr val="FF0000"/>
                </a:solidFill>
                <a:latin typeface="Consolas" panose="020B0609020204030204" pitchFamily="49" charset="0"/>
                <a:cs typeface="Consolas" panose="020B0609020204030204" pitchFamily="49" charset="0"/>
              </a:rPr>
              <a:t> Mobile Safari </a:t>
            </a:r>
            <a:r>
              <a:rPr lang="en-US" sz="1600" dirty="0" smtClean="0">
                <a:solidFill>
                  <a:schemeClr val="tx1">
                    <a:lumMod val="75000"/>
                    <a:lumOff val="25000"/>
                  </a:schemeClr>
                </a:solidFill>
                <a:latin typeface="Consolas" panose="020B0609020204030204" pitchFamily="49" charset="0"/>
                <a:cs typeface="Consolas" panose="020B0609020204030204" pitchFamily="49" charset="0"/>
              </a:rPr>
              <a:t>/537.36</a:t>
            </a:r>
          </a:p>
          <a:p>
            <a:pPr marL="400050" lvl="1" indent="0">
              <a:lnSpc>
                <a:spcPct val="100000"/>
              </a:lnSpc>
              <a:spcBef>
                <a:spcPts val="0"/>
              </a:spcBef>
              <a:buNone/>
            </a:pPr>
            <a:endParaRPr lang="en-US" sz="1400" dirty="0" smtClean="0">
              <a:solidFill>
                <a:schemeClr val="tx1">
                  <a:lumMod val="75000"/>
                  <a:lumOff val="25000"/>
                </a:schemeClr>
              </a:solidFill>
              <a:latin typeface="Consolas" panose="020B0609020204030204" pitchFamily="49" charset="0"/>
              <a:cs typeface="Consolas" panose="020B0609020204030204" pitchFamily="49" charset="0"/>
            </a:endParaRPr>
          </a:p>
        </p:txBody>
      </p:sp>
      <p:pic>
        <p:nvPicPr>
          <p:cNvPr id="11" name="Content Placeholder 10"/>
          <p:cNvPicPr>
            <a:picLocks noGrp="1" noChangeAspect="1"/>
          </p:cNvPicPr>
          <p:nvPr>
            <p:ph idx="13"/>
          </p:nvPr>
        </p:nvPicPr>
        <p:blipFill>
          <a:blip r:embed="rId4" cstate="print">
            <a:extLst>
              <a:ext uri="{28A0092B-C50C-407E-A947-70E740481C1C}">
                <a14:useLocalDpi xmlns:a14="http://schemas.microsoft.com/office/drawing/2010/main" val="0"/>
              </a:ext>
            </a:extLst>
          </a:blip>
          <a:stretch>
            <a:fillRect/>
          </a:stretch>
        </p:blipFill>
        <p:spPr>
          <a:xfrm>
            <a:off x="2916238" y="1450975"/>
            <a:ext cx="1971675" cy="3286125"/>
          </a:xfrm>
        </p:spPr>
      </p:pic>
    </p:spTree>
    <p:extLst>
      <p:ext uri="{BB962C8B-B14F-4D97-AF65-F5344CB8AC3E}">
        <p14:creationId xmlns:p14="http://schemas.microsoft.com/office/powerpoint/2010/main" val="933165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smtClean="0"/>
              <a:t>User-Agent Strings</a:t>
            </a:r>
            <a:endParaRPr lang="en-US" dirty="0"/>
          </a:p>
        </p:txBody>
      </p:sp>
      <p:grpSp>
        <p:nvGrpSpPr>
          <p:cNvPr id="3" name="Group 2"/>
          <p:cNvGrpSpPr/>
          <p:nvPr/>
        </p:nvGrpSpPr>
        <p:grpSpPr>
          <a:xfrm>
            <a:off x="2062089" y="1799523"/>
            <a:ext cx="8217220" cy="3500778"/>
            <a:chOff x="2062089" y="1518163"/>
            <a:chExt cx="8217220" cy="3500778"/>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5842" y="1518163"/>
              <a:ext cx="634467" cy="6723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901" y="3386197"/>
              <a:ext cx="672319" cy="672319"/>
            </a:xfrm>
            <a:prstGeom prst="rect">
              <a:avLst/>
            </a:prstGeom>
          </p:spPr>
        </p:pic>
        <p:sp>
          <p:nvSpPr>
            <p:cNvPr id="6" name="Rectangle 5"/>
            <p:cNvSpPr/>
            <p:nvPr/>
          </p:nvSpPr>
          <p:spPr>
            <a:xfrm>
              <a:off x="2995866" y="4418765"/>
              <a:ext cx="7158371" cy="4978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FFFFFF"/>
                  </a:solidFill>
                  <a:effectLst/>
                  <a:uLnTx/>
                  <a:uFillTx/>
                  <a:latin typeface="Segoe UI"/>
                  <a:ea typeface="+mn-ea"/>
                  <a:cs typeface="+mn-cs"/>
                </a:rPr>
                <a:t>Mozilla/5.0 (Windows NT 10.0; Win64; x64) </a:t>
              </a:r>
              <a:r>
                <a:rPr kumimoji="0" lang="en-US" sz="1323" b="0" i="0" u="none" strike="noStrike" kern="1200" cap="none" spc="0" normalizeH="0" baseline="0" noProof="0" dirty="0" err="1">
                  <a:ln>
                    <a:noFill/>
                  </a:ln>
                  <a:solidFill>
                    <a:srgbClr val="FFFFFF"/>
                  </a:solidFill>
                  <a:effectLst/>
                  <a:uLnTx/>
                  <a:uFillTx/>
                  <a:latin typeface="Segoe UI"/>
                  <a:ea typeface="+mn-ea"/>
                  <a:cs typeface="+mn-cs"/>
                </a:rPr>
                <a:t>AppleWebKit</a:t>
              </a:r>
              <a:r>
                <a:rPr kumimoji="0" lang="en-US" sz="1323" b="0" i="0" u="none" strike="noStrike" kern="1200" cap="none" spc="0" normalizeH="0" baseline="0" noProof="0" dirty="0">
                  <a:ln>
                    <a:noFill/>
                  </a:ln>
                  <a:solidFill>
                    <a:srgbClr val="FFFFFF"/>
                  </a:solidFill>
                  <a:effectLst/>
                  <a:uLnTx/>
                  <a:uFillTx/>
                  <a:latin typeface="Segoe UI"/>
                  <a:ea typeface="+mn-ea"/>
                  <a:cs typeface="+mn-cs"/>
                </a:rPr>
                <a:t>/537.36 (KHTML, like Gecko) Chrome/42.0.2311.135 Safari/537.36 Edge/12.10240</a:t>
              </a:r>
            </a:p>
          </p:txBody>
        </p:sp>
        <p:sp>
          <p:nvSpPr>
            <p:cNvPr id="7" name="Rectangle 6"/>
            <p:cNvSpPr/>
            <p:nvPr/>
          </p:nvSpPr>
          <p:spPr>
            <a:xfrm>
              <a:off x="2995866" y="2550731"/>
              <a:ext cx="7158371" cy="4978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FFFFFF"/>
                  </a:solidFill>
                  <a:effectLst/>
                  <a:uLnTx/>
                  <a:uFillTx/>
                  <a:latin typeface="Segoe UI"/>
                  <a:ea typeface="+mn-ea"/>
                  <a:cs typeface="+mn-cs"/>
                </a:rPr>
                <a:t>Mozilla/5.0 (Macintosh; Intel Mac OS X 10_10_1) </a:t>
              </a:r>
              <a:r>
                <a:rPr kumimoji="0" lang="en-US" sz="1323" b="0" i="0" u="none" strike="noStrike" kern="1200" cap="none" spc="0" normalizeH="0" baseline="0" noProof="0" dirty="0" err="1">
                  <a:ln>
                    <a:noFill/>
                  </a:ln>
                  <a:solidFill>
                    <a:srgbClr val="FFFFFF"/>
                  </a:solidFill>
                  <a:effectLst/>
                  <a:uLnTx/>
                  <a:uFillTx/>
                  <a:latin typeface="Segoe UI"/>
                  <a:ea typeface="+mn-ea"/>
                  <a:cs typeface="+mn-cs"/>
                </a:rPr>
                <a:t>AppleWebKit</a:t>
              </a:r>
              <a:r>
                <a:rPr kumimoji="0" lang="en-US" sz="1323" b="0" i="0" u="none" strike="noStrike" kern="1200" cap="none" spc="0" normalizeH="0" baseline="0" noProof="0" dirty="0">
                  <a:ln>
                    <a:noFill/>
                  </a:ln>
                  <a:solidFill>
                    <a:srgbClr val="FFFFFF"/>
                  </a:solidFill>
                  <a:effectLst/>
                  <a:uLnTx/>
                  <a:uFillTx/>
                  <a:latin typeface="Segoe UI"/>
                  <a:ea typeface="+mn-ea"/>
                  <a:cs typeface="+mn-cs"/>
                </a:rPr>
                <a:t>/600.1.25 (KHTML, like Gecko) Version/8.0 Safari/600.1.25</a:t>
              </a:r>
            </a:p>
          </p:txBody>
        </p:sp>
        <p:sp>
          <p:nvSpPr>
            <p:cNvPr id="8" name="Rectangle 7"/>
            <p:cNvSpPr/>
            <p:nvPr/>
          </p:nvSpPr>
          <p:spPr>
            <a:xfrm>
              <a:off x="2995865" y="3484748"/>
              <a:ext cx="7283444" cy="4978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FFFFFF"/>
                  </a:solidFill>
                  <a:effectLst/>
                  <a:uLnTx/>
                  <a:uFillTx/>
                  <a:latin typeface="Segoe UI"/>
                  <a:ea typeface="+mn-ea"/>
                  <a:cs typeface="+mn-cs"/>
                </a:rPr>
                <a:t>Mozilla/5.0 (Windows NT 10.0; WOW64) </a:t>
              </a:r>
              <a:r>
                <a:rPr kumimoji="0" lang="en-US" sz="1323" b="0" i="0" u="none" strike="noStrike" kern="1200" cap="none" spc="0" normalizeH="0" baseline="0" noProof="0" dirty="0" err="1">
                  <a:ln>
                    <a:noFill/>
                  </a:ln>
                  <a:solidFill>
                    <a:srgbClr val="FFFFFF"/>
                  </a:solidFill>
                  <a:effectLst/>
                  <a:uLnTx/>
                  <a:uFillTx/>
                  <a:latin typeface="Segoe UI"/>
                  <a:ea typeface="+mn-ea"/>
                  <a:cs typeface="+mn-cs"/>
                </a:rPr>
                <a:t>AppleWebKit</a:t>
              </a:r>
              <a:r>
                <a:rPr kumimoji="0" lang="en-US" sz="1323" b="0" i="0" u="none" strike="noStrike" kern="1200" cap="none" spc="0" normalizeH="0" baseline="0" noProof="0" dirty="0">
                  <a:ln>
                    <a:noFill/>
                  </a:ln>
                  <a:solidFill>
                    <a:srgbClr val="FFFFFF"/>
                  </a:solidFill>
                  <a:effectLst/>
                  <a:uLnTx/>
                  <a:uFillTx/>
                  <a:latin typeface="Segoe UI"/>
                  <a:ea typeface="+mn-ea"/>
                  <a:cs typeface="+mn-cs"/>
                </a:rPr>
                <a:t>/537.36 (KHTML, like Gecko) Chrome/44.0.2403.89 Safari/537.36</a:t>
              </a:r>
            </a:p>
          </p:txBody>
        </p:sp>
        <p:sp>
          <p:nvSpPr>
            <p:cNvPr id="9" name="Rectangle 8"/>
            <p:cNvSpPr/>
            <p:nvPr/>
          </p:nvSpPr>
          <p:spPr>
            <a:xfrm>
              <a:off x="2995864" y="1661590"/>
              <a:ext cx="7158370" cy="2941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FFFFFF"/>
                  </a:solidFill>
                  <a:effectLst/>
                  <a:uLnTx/>
                  <a:uFillTx/>
                  <a:latin typeface="Segoe UI"/>
                  <a:ea typeface="+mn-ea"/>
                  <a:cs typeface="+mn-cs"/>
                </a:rPr>
                <a:t>Mozilla/5.0 (Windows NT 10.0; WOW64; rv:39.0) Gecko/20100101 Firefox/39.0</a:t>
              </a:r>
            </a:p>
          </p:txBody>
        </p:sp>
        <p:pic>
          <p:nvPicPr>
            <p:cNvPr id="10" name="Picture 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139197" y="4316435"/>
              <a:ext cx="647756" cy="70250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2089" y="2385209"/>
              <a:ext cx="816844" cy="816844"/>
            </a:xfrm>
            <a:prstGeom prst="rect">
              <a:avLst/>
            </a:prstGeom>
          </p:spPr>
        </p:pic>
      </p:grpSp>
    </p:spTree>
    <p:extLst>
      <p:ext uri="{BB962C8B-B14F-4D97-AF65-F5344CB8AC3E}">
        <p14:creationId xmlns:p14="http://schemas.microsoft.com/office/powerpoint/2010/main" val="300849107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smtClean="0"/>
              <a:t>User-Agent Strings</a:t>
            </a:r>
            <a:endParaRPr lang="en-US" dirty="0"/>
          </a:p>
        </p:txBody>
      </p:sp>
      <p:grpSp>
        <p:nvGrpSpPr>
          <p:cNvPr id="3" name="Group 2"/>
          <p:cNvGrpSpPr/>
          <p:nvPr/>
        </p:nvGrpSpPr>
        <p:grpSpPr>
          <a:xfrm>
            <a:off x="2062089" y="1799523"/>
            <a:ext cx="8217220" cy="3500778"/>
            <a:chOff x="2062089" y="1518163"/>
            <a:chExt cx="8217220" cy="3500778"/>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5842" y="1518163"/>
              <a:ext cx="634467" cy="6723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901" y="3386197"/>
              <a:ext cx="672319" cy="672319"/>
            </a:xfrm>
            <a:prstGeom prst="rect">
              <a:avLst/>
            </a:prstGeom>
          </p:spPr>
        </p:pic>
        <p:sp>
          <p:nvSpPr>
            <p:cNvPr id="6" name="Rectangle 5"/>
            <p:cNvSpPr/>
            <p:nvPr/>
          </p:nvSpPr>
          <p:spPr>
            <a:xfrm>
              <a:off x="2995866" y="4418765"/>
              <a:ext cx="7158371" cy="4978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C00000"/>
                  </a:solidFill>
                  <a:effectLst/>
                  <a:uLnTx/>
                  <a:uFillTx/>
                  <a:latin typeface="Segoe UI"/>
                  <a:ea typeface="+mn-ea"/>
                  <a:cs typeface="+mn-cs"/>
                </a:rPr>
                <a:t>Mozilla/5.0 </a:t>
              </a:r>
              <a:r>
                <a:rPr kumimoji="0" lang="en-US" sz="1323" b="0" i="0" u="none" strike="noStrike" kern="1200" cap="none" spc="0" normalizeH="0" baseline="0" noProof="0" dirty="0">
                  <a:ln>
                    <a:noFill/>
                  </a:ln>
                  <a:solidFill>
                    <a:srgbClr val="FFFFFF"/>
                  </a:solidFill>
                  <a:effectLst/>
                  <a:uLnTx/>
                  <a:uFillTx/>
                  <a:latin typeface="Segoe UI"/>
                  <a:ea typeface="+mn-ea"/>
                  <a:cs typeface="+mn-cs"/>
                </a:rPr>
                <a:t>(Windows NT 10.0; Win64; x64) </a:t>
              </a:r>
              <a:r>
                <a:rPr kumimoji="0" lang="en-US" sz="1323" b="0" i="0" u="none" strike="noStrike" kern="1200" cap="none" spc="0" normalizeH="0" baseline="0" noProof="0" dirty="0" err="1">
                  <a:ln>
                    <a:noFill/>
                  </a:ln>
                  <a:solidFill>
                    <a:srgbClr val="C00000"/>
                  </a:solidFill>
                  <a:effectLst/>
                  <a:uLnTx/>
                  <a:uFillTx/>
                  <a:latin typeface="Segoe UI"/>
                  <a:ea typeface="+mn-ea"/>
                  <a:cs typeface="+mn-cs"/>
                </a:rPr>
                <a:t>AppleWebKit</a:t>
              </a:r>
              <a:r>
                <a:rPr kumimoji="0" lang="en-US" sz="1323" b="0" i="0" u="none" strike="noStrike" kern="1200" cap="none" spc="0" normalizeH="0" baseline="0" noProof="0" dirty="0">
                  <a:ln>
                    <a:noFill/>
                  </a:ln>
                  <a:solidFill>
                    <a:srgbClr val="C00000"/>
                  </a:solidFill>
                  <a:effectLst/>
                  <a:uLnTx/>
                  <a:uFillTx/>
                  <a:latin typeface="Segoe UI"/>
                  <a:ea typeface="+mn-ea"/>
                  <a:cs typeface="+mn-cs"/>
                </a:rPr>
                <a:t>/537.36 (KHTML, like Gecko) Chrome/42.0.2311.135 Safari/537.36</a:t>
              </a:r>
              <a:r>
                <a:rPr kumimoji="0" lang="en-US" sz="1323" b="0" i="0" u="none" strike="noStrike" kern="1200" cap="none" spc="0" normalizeH="0" baseline="0" noProof="0" dirty="0">
                  <a:ln>
                    <a:noFill/>
                  </a:ln>
                  <a:solidFill>
                    <a:srgbClr val="E5E5E5"/>
                  </a:solidFill>
                  <a:effectLst/>
                  <a:uLnTx/>
                  <a:uFillTx/>
                  <a:latin typeface="Segoe UI"/>
                  <a:ea typeface="+mn-ea"/>
                  <a:cs typeface="+mn-cs"/>
                </a:rPr>
                <a:t> </a:t>
              </a:r>
              <a:r>
                <a:rPr kumimoji="0" lang="en-US" sz="1323" b="0" i="0" u="none" strike="noStrike" kern="1200" cap="none" spc="0" normalizeH="0" baseline="0" noProof="0" dirty="0">
                  <a:ln>
                    <a:noFill/>
                  </a:ln>
                  <a:solidFill>
                    <a:srgbClr val="FFFFFF"/>
                  </a:solidFill>
                  <a:effectLst/>
                  <a:uLnTx/>
                  <a:uFillTx/>
                  <a:latin typeface="Segoe UI"/>
                  <a:ea typeface="+mn-ea"/>
                  <a:cs typeface="+mn-cs"/>
                </a:rPr>
                <a:t>Edge/12.10240</a:t>
              </a:r>
            </a:p>
          </p:txBody>
        </p:sp>
        <p:sp>
          <p:nvSpPr>
            <p:cNvPr id="7" name="Rectangle 6"/>
            <p:cNvSpPr/>
            <p:nvPr/>
          </p:nvSpPr>
          <p:spPr>
            <a:xfrm>
              <a:off x="2995866" y="2550731"/>
              <a:ext cx="7158371" cy="4978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C00000"/>
                  </a:solidFill>
                  <a:effectLst/>
                  <a:uLnTx/>
                  <a:uFillTx/>
                  <a:latin typeface="Segoe UI"/>
                  <a:ea typeface="+mn-ea"/>
                  <a:cs typeface="+mn-cs"/>
                </a:rPr>
                <a:t>Mozilla/5.0</a:t>
              </a:r>
              <a:r>
                <a:rPr kumimoji="0" lang="en-US" sz="1323" b="0" i="0" u="none" strike="noStrike" kern="1200" cap="none" spc="0" normalizeH="0" baseline="0" noProof="0" dirty="0">
                  <a:ln>
                    <a:noFill/>
                  </a:ln>
                  <a:solidFill>
                    <a:srgbClr val="FFFFFF"/>
                  </a:solidFill>
                  <a:effectLst/>
                  <a:uLnTx/>
                  <a:uFillTx/>
                  <a:latin typeface="Segoe UI"/>
                  <a:ea typeface="+mn-ea"/>
                  <a:cs typeface="+mn-cs"/>
                </a:rPr>
                <a:t> (Macintosh; Intel Mac OS X 10_10_1) </a:t>
              </a:r>
              <a:r>
                <a:rPr kumimoji="0" lang="en-US" sz="1323" b="0" i="0" u="none" strike="noStrike" kern="1200" cap="none" spc="0" normalizeH="0" baseline="0" noProof="0" dirty="0" err="1">
                  <a:ln>
                    <a:noFill/>
                  </a:ln>
                  <a:solidFill>
                    <a:srgbClr val="FFFFFF"/>
                  </a:solidFill>
                  <a:effectLst/>
                  <a:uLnTx/>
                  <a:uFillTx/>
                  <a:latin typeface="Segoe UI"/>
                  <a:ea typeface="+mn-ea"/>
                  <a:cs typeface="+mn-cs"/>
                </a:rPr>
                <a:t>AppleWebKit</a:t>
              </a:r>
              <a:r>
                <a:rPr kumimoji="0" lang="en-US" sz="1323" b="0" i="0" u="none" strike="noStrike" kern="1200" cap="none" spc="0" normalizeH="0" baseline="0" noProof="0" dirty="0">
                  <a:ln>
                    <a:noFill/>
                  </a:ln>
                  <a:solidFill>
                    <a:srgbClr val="FFFFFF"/>
                  </a:solidFill>
                  <a:effectLst/>
                  <a:uLnTx/>
                  <a:uFillTx/>
                  <a:latin typeface="Segoe UI"/>
                  <a:ea typeface="+mn-ea"/>
                  <a:cs typeface="+mn-cs"/>
                </a:rPr>
                <a:t>/600.1.25 </a:t>
              </a:r>
              <a:r>
                <a:rPr kumimoji="0" lang="en-US" sz="1323" b="0" i="0" u="none" strike="noStrike" kern="1200" cap="none" spc="0" normalizeH="0" baseline="0" noProof="0" dirty="0">
                  <a:ln>
                    <a:noFill/>
                  </a:ln>
                  <a:solidFill>
                    <a:srgbClr val="C00000"/>
                  </a:solidFill>
                  <a:effectLst/>
                  <a:uLnTx/>
                  <a:uFillTx/>
                  <a:latin typeface="Segoe UI"/>
                  <a:ea typeface="+mn-ea"/>
                  <a:cs typeface="+mn-cs"/>
                </a:rPr>
                <a:t>(KHTML, like Gecko) </a:t>
              </a:r>
              <a:r>
                <a:rPr kumimoji="0" lang="en-US" sz="1323" b="0" i="0" u="none" strike="noStrike" kern="1200" cap="none" spc="0" normalizeH="0" baseline="0" noProof="0" dirty="0">
                  <a:ln>
                    <a:noFill/>
                  </a:ln>
                  <a:solidFill>
                    <a:srgbClr val="FFFFFF"/>
                  </a:solidFill>
                  <a:effectLst/>
                  <a:uLnTx/>
                  <a:uFillTx/>
                  <a:latin typeface="Segoe UI"/>
                  <a:ea typeface="+mn-ea"/>
                  <a:cs typeface="+mn-cs"/>
                </a:rPr>
                <a:t>Version/8.0 Safari/600.1.25</a:t>
              </a:r>
            </a:p>
          </p:txBody>
        </p:sp>
        <p:sp>
          <p:nvSpPr>
            <p:cNvPr id="8" name="Rectangle 7"/>
            <p:cNvSpPr/>
            <p:nvPr/>
          </p:nvSpPr>
          <p:spPr>
            <a:xfrm>
              <a:off x="2995865" y="3484748"/>
              <a:ext cx="7283444" cy="4978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C00000"/>
                  </a:solidFill>
                  <a:effectLst/>
                  <a:uLnTx/>
                  <a:uFillTx/>
                  <a:latin typeface="Segoe UI"/>
                  <a:ea typeface="+mn-ea"/>
                  <a:cs typeface="+mn-cs"/>
                </a:rPr>
                <a:t>Mozilla/5.0</a:t>
              </a:r>
              <a:r>
                <a:rPr kumimoji="0" lang="en-US" sz="1323" b="0" i="0" u="none" strike="noStrike" kern="1200" cap="none" spc="0" normalizeH="0" baseline="0" noProof="0" dirty="0">
                  <a:ln>
                    <a:noFill/>
                  </a:ln>
                  <a:solidFill>
                    <a:srgbClr val="E5E5E5"/>
                  </a:solidFill>
                  <a:effectLst/>
                  <a:uLnTx/>
                  <a:uFillTx/>
                  <a:latin typeface="Segoe UI"/>
                  <a:ea typeface="+mn-ea"/>
                  <a:cs typeface="+mn-cs"/>
                </a:rPr>
                <a:t> </a:t>
              </a:r>
              <a:r>
                <a:rPr kumimoji="0" lang="en-US" sz="1323" b="0" i="0" u="none" strike="noStrike" kern="1200" cap="none" spc="0" normalizeH="0" baseline="0" noProof="0" dirty="0">
                  <a:ln>
                    <a:noFill/>
                  </a:ln>
                  <a:solidFill>
                    <a:srgbClr val="FFFFFF"/>
                  </a:solidFill>
                  <a:effectLst/>
                  <a:uLnTx/>
                  <a:uFillTx/>
                  <a:latin typeface="Segoe UI"/>
                  <a:ea typeface="+mn-ea"/>
                  <a:cs typeface="+mn-cs"/>
                </a:rPr>
                <a:t>(Windows NT 10.0; WOW64) </a:t>
              </a:r>
              <a:r>
                <a:rPr kumimoji="0" lang="en-US" sz="1323" b="0" i="0" u="none" strike="noStrike" kern="1200" cap="none" spc="0" normalizeH="0" baseline="0" noProof="0" dirty="0" err="1">
                  <a:ln>
                    <a:noFill/>
                  </a:ln>
                  <a:solidFill>
                    <a:srgbClr val="C00000"/>
                  </a:solidFill>
                  <a:effectLst/>
                  <a:uLnTx/>
                  <a:uFillTx/>
                  <a:latin typeface="Segoe UI"/>
                  <a:ea typeface="+mn-ea"/>
                  <a:cs typeface="+mn-cs"/>
                </a:rPr>
                <a:t>AppleWebKit</a:t>
              </a:r>
              <a:r>
                <a:rPr kumimoji="0" lang="en-US" sz="1323" b="0" i="0" u="none" strike="noStrike" kern="1200" cap="none" spc="0" normalizeH="0" baseline="0" noProof="0" dirty="0">
                  <a:ln>
                    <a:noFill/>
                  </a:ln>
                  <a:solidFill>
                    <a:srgbClr val="C00000"/>
                  </a:solidFill>
                  <a:effectLst/>
                  <a:uLnTx/>
                  <a:uFillTx/>
                  <a:latin typeface="Segoe UI"/>
                  <a:ea typeface="+mn-ea"/>
                  <a:cs typeface="+mn-cs"/>
                </a:rPr>
                <a:t>/537.36 (KHTML, like Gecko) </a:t>
              </a:r>
              <a:r>
                <a:rPr kumimoji="0" lang="en-US" sz="1323" b="0" i="0" u="none" strike="noStrike" kern="1200" cap="none" spc="0" normalizeH="0" baseline="0" noProof="0" dirty="0">
                  <a:ln>
                    <a:noFill/>
                  </a:ln>
                  <a:solidFill>
                    <a:srgbClr val="FFFFFF"/>
                  </a:solidFill>
                  <a:effectLst/>
                  <a:uLnTx/>
                  <a:uFillTx/>
                  <a:latin typeface="Segoe UI"/>
                  <a:ea typeface="+mn-ea"/>
                  <a:cs typeface="+mn-cs"/>
                </a:rPr>
                <a:t>Chrome/44.0.2403.89 </a:t>
              </a:r>
              <a:r>
                <a:rPr kumimoji="0" lang="en-US" sz="1323" b="0" i="0" u="none" strike="noStrike" kern="1200" cap="none" spc="0" normalizeH="0" baseline="0" noProof="0" dirty="0">
                  <a:ln>
                    <a:noFill/>
                  </a:ln>
                  <a:solidFill>
                    <a:srgbClr val="C00000"/>
                  </a:solidFill>
                  <a:effectLst/>
                  <a:uLnTx/>
                  <a:uFillTx/>
                  <a:latin typeface="Segoe UI"/>
                  <a:ea typeface="+mn-ea"/>
                  <a:cs typeface="+mn-cs"/>
                </a:rPr>
                <a:t>Safari/537.36</a:t>
              </a:r>
            </a:p>
          </p:txBody>
        </p:sp>
        <p:sp>
          <p:nvSpPr>
            <p:cNvPr id="9" name="Rectangle 8"/>
            <p:cNvSpPr/>
            <p:nvPr/>
          </p:nvSpPr>
          <p:spPr>
            <a:xfrm>
              <a:off x="2995864" y="1661590"/>
              <a:ext cx="7158370" cy="2941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C00000"/>
                  </a:solidFill>
                  <a:effectLst/>
                  <a:uLnTx/>
                  <a:uFillTx/>
                  <a:latin typeface="Segoe UI"/>
                  <a:ea typeface="+mn-ea"/>
                  <a:cs typeface="+mn-cs"/>
                </a:rPr>
                <a:t>Mozilla/5.0</a:t>
              </a:r>
              <a:r>
                <a:rPr kumimoji="0" lang="en-US" sz="1323" b="0" i="0" u="none" strike="noStrike" kern="1200" cap="none" spc="0" normalizeH="0" baseline="0" noProof="0" dirty="0">
                  <a:ln>
                    <a:noFill/>
                  </a:ln>
                  <a:solidFill>
                    <a:srgbClr val="E5E5E5"/>
                  </a:solidFill>
                  <a:effectLst/>
                  <a:uLnTx/>
                  <a:uFillTx/>
                  <a:latin typeface="Segoe UI"/>
                  <a:ea typeface="+mn-ea"/>
                  <a:cs typeface="+mn-cs"/>
                </a:rPr>
                <a:t> </a:t>
              </a:r>
              <a:r>
                <a:rPr kumimoji="0" lang="en-US" sz="1323" b="0" i="0" u="none" strike="noStrike" kern="1200" cap="none" spc="0" normalizeH="0" baseline="0" noProof="0" dirty="0">
                  <a:ln>
                    <a:noFill/>
                  </a:ln>
                  <a:solidFill>
                    <a:srgbClr val="FFFFFF"/>
                  </a:solidFill>
                  <a:effectLst/>
                  <a:uLnTx/>
                  <a:uFillTx/>
                  <a:latin typeface="Segoe UI"/>
                  <a:ea typeface="+mn-ea"/>
                  <a:cs typeface="+mn-cs"/>
                </a:rPr>
                <a:t>(Windows NT 10.0; WOW64; rv:39.0) </a:t>
              </a:r>
              <a:r>
                <a:rPr kumimoji="0" lang="en-US" sz="1323" b="0" i="0" u="none" strike="noStrike" kern="1200" cap="none" spc="0" normalizeH="0" baseline="0" noProof="0" dirty="0">
                  <a:ln>
                    <a:noFill/>
                  </a:ln>
                  <a:solidFill>
                    <a:srgbClr val="C00000"/>
                  </a:solidFill>
                  <a:effectLst/>
                  <a:uLnTx/>
                  <a:uFillTx/>
                  <a:latin typeface="Segoe UI"/>
                  <a:ea typeface="+mn-ea"/>
                  <a:cs typeface="+mn-cs"/>
                </a:rPr>
                <a:t>Gecko/20100101</a:t>
              </a:r>
              <a:r>
                <a:rPr kumimoji="0" lang="en-US" sz="1323" b="0" i="0" u="none" strike="noStrike" kern="1200" cap="none" spc="0" normalizeH="0" baseline="0" noProof="0" dirty="0">
                  <a:ln>
                    <a:noFill/>
                  </a:ln>
                  <a:solidFill>
                    <a:srgbClr val="FFFFFF"/>
                  </a:solidFill>
                  <a:effectLst/>
                  <a:uLnTx/>
                  <a:uFillTx/>
                  <a:latin typeface="Segoe UI"/>
                  <a:ea typeface="+mn-ea"/>
                  <a:cs typeface="+mn-cs"/>
                </a:rPr>
                <a:t> Firefox/39.0</a:t>
              </a:r>
            </a:p>
          </p:txBody>
        </p:sp>
        <p:pic>
          <p:nvPicPr>
            <p:cNvPr id="10" name="Picture 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139197" y="4316435"/>
              <a:ext cx="647756" cy="70250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2089" y="2385209"/>
              <a:ext cx="816844" cy="816844"/>
            </a:xfrm>
            <a:prstGeom prst="rect">
              <a:avLst/>
            </a:prstGeom>
          </p:spPr>
        </p:pic>
      </p:grpSp>
    </p:spTree>
    <p:extLst>
      <p:ext uri="{BB962C8B-B14F-4D97-AF65-F5344CB8AC3E}">
        <p14:creationId xmlns:p14="http://schemas.microsoft.com/office/powerpoint/2010/main" val="272657871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smtClean="0"/>
              <a:t>User-Agent Strings</a:t>
            </a:r>
            <a:endParaRPr lang="en-US" dirty="0"/>
          </a:p>
        </p:txBody>
      </p:sp>
      <p:grpSp>
        <p:nvGrpSpPr>
          <p:cNvPr id="3" name="Group 2"/>
          <p:cNvGrpSpPr/>
          <p:nvPr/>
        </p:nvGrpSpPr>
        <p:grpSpPr>
          <a:xfrm>
            <a:off x="2062089" y="652368"/>
            <a:ext cx="8508565" cy="4647933"/>
            <a:chOff x="2062089" y="371008"/>
            <a:chExt cx="8508565" cy="4647933"/>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5842" y="1518163"/>
              <a:ext cx="634467" cy="6723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901" y="3386197"/>
              <a:ext cx="672319" cy="672319"/>
            </a:xfrm>
            <a:prstGeom prst="rect">
              <a:avLst/>
            </a:prstGeom>
          </p:spPr>
        </p:pic>
        <p:sp>
          <p:nvSpPr>
            <p:cNvPr id="6" name="Rectangle 5"/>
            <p:cNvSpPr/>
            <p:nvPr/>
          </p:nvSpPr>
          <p:spPr>
            <a:xfrm>
              <a:off x="2995866" y="4418765"/>
              <a:ext cx="7158371" cy="4978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C00000"/>
                  </a:solidFill>
                  <a:effectLst/>
                  <a:uLnTx/>
                  <a:uFillTx/>
                  <a:latin typeface="Segoe UI"/>
                  <a:ea typeface="+mn-ea"/>
                  <a:cs typeface="+mn-cs"/>
                </a:rPr>
                <a:t>Mozilla/5.0</a:t>
              </a:r>
              <a:r>
                <a:rPr kumimoji="0" lang="en-US" sz="1323" b="0" i="0" u="none" strike="noStrike" kern="1200" cap="none" spc="0" normalizeH="0" baseline="0" noProof="0" dirty="0">
                  <a:ln>
                    <a:noFill/>
                  </a:ln>
                  <a:solidFill>
                    <a:srgbClr val="FFFFFF"/>
                  </a:solidFill>
                  <a:effectLst/>
                  <a:uLnTx/>
                  <a:uFillTx/>
                  <a:latin typeface="Segoe UI"/>
                  <a:ea typeface="+mn-ea"/>
                  <a:cs typeface="+mn-cs"/>
                </a:rPr>
                <a:t> (Windows NT 10.0; Win64; x64) </a:t>
              </a:r>
              <a:r>
                <a:rPr kumimoji="0" lang="en-US" sz="1323" b="0" i="0" u="none" strike="noStrike" kern="1200" cap="none" spc="0" normalizeH="0" baseline="0" noProof="0" dirty="0" err="1">
                  <a:ln>
                    <a:noFill/>
                  </a:ln>
                  <a:solidFill>
                    <a:srgbClr val="C00000"/>
                  </a:solidFill>
                  <a:effectLst/>
                  <a:uLnTx/>
                  <a:uFillTx/>
                  <a:latin typeface="Segoe UI"/>
                  <a:ea typeface="+mn-ea"/>
                  <a:cs typeface="+mn-cs"/>
                </a:rPr>
                <a:t>AppleWebKit</a:t>
              </a:r>
              <a:r>
                <a:rPr kumimoji="0" lang="en-US" sz="1323" b="0" i="0" u="none" strike="noStrike" kern="1200" cap="none" spc="0" normalizeH="0" baseline="0" noProof="0" dirty="0">
                  <a:ln>
                    <a:noFill/>
                  </a:ln>
                  <a:solidFill>
                    <a:srgbClr val="C00000"/>
                  </a:solidFill>
                  <a:effectLst/>
                  <a:uLnTx/>
                  <a:uFillTx/>
                  <a:latin typeface="Segoe UI"/>
                  <a:ea typeface="+mn-ea"/>
                  <a:cs typeface="+mn-cs"/>
                </a:rPr>
                <a:t>/537.36 (KHTML, like Gecko) Chrome/42.0.2311.135 Safari/537.36</a:t>
              </a:r>
              <a:r>
                <a:rPr kumimoji="0" lang="en-US" sz="1323" b="0" i="0" u="none" strike="noStrike" kern="1200" cap="none" spc="0" normalizeH="0" baseline="0" noProof="0" dirty="0">
                  <a:ln>
                    <a:noFill/>
                  </a:ln>
                  <a:solidFill>
                    <a:srgbClr val="E5E5E5"/>
                  </a:solidFill>
                  <a:effectLst/>
                  <a:uLnTx/>
                  <a:uFillTx/>
                  <a:latin typeface="Segoe UI"/>
                  <a:ea typeface="+mn-ea"/>
                  <a:cs typeface="+mn-cs"/>
                </a:rPr>
                <a:t> </a:t>
              </a:r>
              <a:r>
                <a:rPr kumimoji="0" lang="en-US" sz="1323" b="0" i="0" u="none" strike="noStrike" kern="1200" cap="none" spc="0" normalizeH="0" baseline="0" noProof="0" dirty="0">
                  <a:ln>
                    <a:noFill/>
                  </a:ln>
                  <a:solidFill>
                    <a:srgbClr val="FFFFFF"/>
                  </a:solidFill>
                  <a:effectLst/>
                  <a:uLnTx/>
                  <a:uFillTx/>
                  <a:latin typeface="Segoe UI"/>
                  <a:ea typeface="+mn-ea"/>
                  <a:cs typeface="+mn-cs"/>
                </a:rPr>
                <a:t>Edge/12.10240</a:t>
              </a:r>
            </a:p>
          </p:txBody>
        </p:sp>
        <p:sp>
          <p:nvSpPr>
            <p:cNvPr id="7" name="Rectangle 6"/>
            <p:cNvSpPr/>
            <p:nvPr/>
          </p:nvSpPr>
          <p:spPr>
            <a:xfrm>
              <a:off x="2995866" y="2550731"/>
              <a:ext cx="7158371" cy="4978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C00000"/>
                  </a:solidFill>
                  <a:effectLst/>
                  <a:uLnTx/>
                  <a:uFillTx/>
                  <a:latin typeface="Segoe UI"/>
                  <a:ea typeface="+mn-ea"/>
                  <a:cs typeface="+mn-cs"/>
                </a:rPr>
                <a:t>Mozilla/5.0</a:t>
              </a:r>
              <a:r>
                <a:rPr kumimoji="0" lang="en-US" sz="1323" b="0" i="0" u="none" strike="noStrike" kern="1200" cap="none" spc="0" normalizeH="0" baseline="0" noProof="0" dirty="0">
                  <a:ln>
                    <a:noFill/>
                  </a:ln>
                  <a:solidFill>
                    <a:srgbClr val="FFFFFF"/>
                  </a:solidFill>
                  <a:effectLst/>
                  <a:uLnTx/>
                  <a:uFillTx/>
                  <a:latin typeface="Segoe UI"/>
                  <a:ea typeface="+mn-ea"/>
                  <a:cs typeface="+mn-cs"/>
                </a:rPr>
                <a:t> (Macintosh; Intel Mac OS X 10_10_1) </a:t>
              </a:r>
              <a:r>
                <a:rPr kumimoji="0" lang="en-US" sz="1323" b="0" i="0" u="none" strike="noStrike" kern="1200" cap="none" spc="0" normalizeH="0" baseline="0" noProof="0" dirty="0" err="1">
                  <a:ln>
                    <a:noFill/>
                  </a:ln>
                  <a:solidFill>
                    <a:srgbClr val="FFFFFF"/>
                  </a:solidFill>
                  <a:effectLst/>
                  <a:uLnTx/>
                  <a:uFillTx/>
                  <a:latin typeface="Segoe UI"/>
                  <a:ea typeface="+mn-ea"/>
                  <a:cs typeface="+mn-cs"/>
                </a:rPr>
                <a:t>AppleWebKit</a:t>
              </a:r>
              <a:r>
                <a:rPr kumimoji="0" lang="en-US" sz="1323" b="0" i="0" u="none" strike="noStrike" kern="1200" cap="none" spc="0" normalizeH="0" baseline="0" noProof="0" dirty="0">
                  <a:ln>
                    <a:noFill/>
                  </a:ln>
                  <a:solidFill>
                    <a:srgbClr val="FFFFFF"/>
                  </a:solidFill>
                  <a:effectLst/>
                  <a:uLnTx/>
                  <a:uFillTx/>
                  <a:latin typeface="Segoe UI"/>
                  <a:ea typeface="+mn-ea"/>
                  <a:cs typeface="+mn-cs"/>
                </a:rPr>
                <a:t>/600.1.25 </a:t>
              </a:r>
              <a:r>
                <a:rPr kumimoji="0" lang="en-US" sz="1323" b="0" i="0" u="none" strike="noStrike" kern="1200" cap="none" spc="0" normalizeH="0" baseline="0" noProof="0" dirty="0">
                  <a:ln>
                    <a:noFill/>
                  </a:ln>
                  <a:solidFill>
                    <a:srgbClr val="C00000"/>
                  </a:solidFill>
                  <a:effectLst/>
                  <a:uLnTx/>
                  <a:uFillTx/>
                  <a:latin typeface="Segoe UI"/>
                  <a:ea typeface="+mn-ea"/>
                  <a:cs typeface="+mn-cs"/>
                </a:rPr>
                <a:t>(KHTML, like Gecko) </a:t>
              </a:r>
              <a:r>
                <a:rPr kumimoji="0" lang="en-US" sz="1323" b="0" i="0" u="none" strike="noStrike" kern="1200" cap="none" spc="0" normalizeH="0" baseline="0" noProof="0" dirty="0">
                  <a:ln>
                    <a:noFill/>
                  </a:ln>
                  <a:solidFill>
                    <a:srgbClr val="FFFFFF"/>
                  </a:solidFill>
                  <a:effectLst/>
                  <a:uLnTx/>
                  <a:uFillTx/>
                  <a:latin typeface="Segoe UI"/>
                  <a:ea typeface="+mn-ea"/>
                  <a:cs typeface="+mn-cs"/>
                </a:rPr>
                <a:t>Version/8.0 Safari/600.1.25</a:t>
              </a:r>
            </a:p>
          </p:txBody>
        </p:sp>
        <p:sp>
          <p:nvSpPr>
            <p:cNvPr id="8" name="Rectangle 7"/>
            <p:cNvSpPr/>
            <p:nvPr/>
          </p:nvSpPr>
          <p:spPr>
            <a:xfrm>
              <a:off x="2995865" y="3484748"/>
              <a:ext cx="7283444" cy="4978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C00000"/>
                  </a:solidFill>
                  <a:effectLst/>
                  <a:uLnTx/>
                  <a:uFillTx/>
                  <a:latin typeface="Segoe UI"/>
                  <a:ea typeface="+mn-ea"/>
                  <a:cs typeface="+mn-cs"/>
                </a:rPr>
                <a:t>Mozilla/5.0</a:t>
              </a:r>
              <a:r>
                <a:rPr kumimoji="0" lang="en-US" sz="1323" b="0" i="0" u="none" strike="noStrike" kern="1200" cap="none" spc="0" normalizeH="0" baseline="0" noProof="0" dirty="0">
                  <a:ln>
                    <a:noFill/>
                  </a:ln>
                  <a:solidFill>
                    <a:srgbClr val="E5E5E5"/>
                  </a:solidFill>
                  <a:effectLst/>
                  <a:uLnTx/>
                  <a:uFillTx/>
                  <a:latin typeface="Segoe UI"/>
                  <a:ea typeface="+mn-ea"/>
                  <a:cs typeface="+mn-cs"/>
                </a:rPr>
                <a:t> </a:t>
              </a:r>
              <a:r>
                <a:rPr kumimoji="0" lang="en-US" sz="1323" b="0" i="0" u="none" strike="noStrike" kern="1200" cap="none" spc="0" normalizeH="0" baseline="0" noProof="0" dirty="0">
                  <a:ln>
                    <a:noFill/>
                  </a:ln>
                  <a:solidFill>
                    <a:srgbClr val="FFFFFF"/>
                  </a:solidFill>
                  <a:effectLst/>
                  <a:uLnTx/>
                  <a:uFillTx/>
                  <a:latin typeface="Segoe UI"/>
                  <a:ea typeface="+mn-ea"/>
                  <a:cs typeface="+mn-cs"/>
                </a:rPr>
                <a:t>(Windows NT 10.0; WOW64) </a:t>
              </a:r>
              <a:r>
                <a:rPr kumimoji="0" lang="en-US" sz="1323" b="0" i="0" u="none" strike="noStrike" kern="1200" cap="none" spc="0" normalizeH="0" baseline="0" noProof="0" dirty="0" err="1">
                  <a:ln>
                    <a:noFill/>
                  </a:ln>
                  <a:solidFill>
                    <a:srgbClr val="C00000"/>
                  </a:solidFill>
                  <a:effectLst/>
                  <a:uLnTx/>
                  <a:uFillTx/>
                  <a:latin typeface="Segoe UI"/>
                  <a:ea typeface="+mn-ea"/>
                  <a:cs typeface="+mn-cs"/>
                </a:rPr>
                <a:t>AppleWebKit</a:t>
              </a:r>
              <a:r>
                <a:rPr kumimoji="0" lang="en-US" sz="1323" b="0" i="0" u="none" strike="noStrike" kern="1200" cap="none" spc="0" normalizeH="0" baseline="0" noProof="0" dirty="0">
                  <a:ln>
                    <a:noFill/>
                  </a:ln>
                  <a:solidFill>
                    <a:srgbClr val="C00000"/>
                  </a:solidFill>
                  <a:effectLst/>
                  <a:uLnTx/>
                  <a:uFillTx/>
                  <a:latin typeface="Segoe UI"/>
                  <a:ea typeface="+mn-ea"/>
                  <a:cs typeface="+mn-cs"/>
                </a:rPr>
                <a:t>/537.36 (KHTML, like Gecko) </a:t>
              </a:r>
              <a:r>
                <a:rPr kumimoji="0" lang="en-US" sz="1323" b="0" i="0" u="none" strike="noStrike" kern="1200" cap="none" spc="0" normalizeH="0" baseline="0" noProof="0" dirty="0">
                  <a:ln>
                    <a:noFill/>
                  </a:ln>
                  <a:solidFill>
                    <a:srgbClr val="FFFFFF"/>
                  </a:solidFill>
                  <a:effectLst/>
                  <a:uLnTx/>
                  <a:uFillTx/>
                  <a:latin typeface="Segoe UI"/>
                  <a:ea typeface="+mn-ea"/>
                  <a:cs typeface="+mn-cs"/>
                </a:rPr>
                <a:t>Chrome/44.0.2403.89 </a:t>
              </a:r>
              <a:r>
                <a:rPr kumimoji="0" lang="en-US" sz="1323" b="0" i="0" u="none" strike="noStrike" kern="1200" cap="none" spc="0" normalizeH="0" baseline="0" noProof="0" dirty="0">
                  <a:ln>
                    <a:noFill/>
                  </a:ln>
                  <a:solidFill>
                    <a:srgbClr val="C00000"/>
                  </a:solidFill>
                  <a:effectLst/>
                  <a:uLnTx/>
                  <a:uFillTx/>
                  <a:latin typeface="Segoe UI"/>
                  <a:ea typeface="+mn-ea"/>
                  <a:cs typeface="+mn-cs"/>
                </a:rPr>
                <a:t>Safari/537.36</a:t>
              </a:r>
            </a:p>
          </p:txBody>
        </p:sp>
        <p:sp>
          <p:nvSpPr>
            <p:cNvPr id="9" name="Rectangle 8"/>
            <p:cNvSpPr/>
            <p:nvPr/>
          </p:nvSpPr>
          <p:spPr>
            <a:xfrm>
              <a:off x="2995864" y="1661590"/>
              <a:ext cx="7158370" cy="2941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3" b="0" i="0" u="none" strike="noStrike" kern="1200" cap="none" spc="0" normalizeH="0" baseline="0" noProof="0" dirty="0">
                  <a:ln>
                    <a:noFill/>
                  </a:ln>
                  <a:solidFill>
                    <a:srgbClr val="C00000"/>
                  </a:solidFill>
                  <a:effectLst/>
                  <a:uLnTx/>
                  <a:uFillTx/>
                  <a:latin typeface="Segoe UI"/>
                  <a:ea typeface="+mn-ea"/>
                  <a:cs typeface="+mn-cs"/>
                </a:rPr>
                <a:t>Mozilla/5.0</a:t>
              </a:r>
              <a:r>
                <a:rPr kumimoji="0" lang="en-US" sz="1323" b="0" i="0" u="none" strike="noStrike" kern="1200" cap="none" spc="0" normalizeH="0" baseline="0" noProof="0" dirty="0">
                  <a:ln>
                    <a:noFill/>
                  </a:ln>
                  <a:solidFill>
                    <a:srgbClr val="E5E5E5"/>
                  </a:solidFill>
                  <a:effectLst/>
                  <a:uLnTx/>
                  <a:uFillTx/>
                  <a:latin typeface="Segoe UI"/>
                  <a:ea typeface="+mn-ea"/>
                  <a:cs typeface="+mn-cs"/>
                </a:rPr>
                <a:t> </a:t>
              </a:r>
              <a:r>
                <a:rPr kumimoji="0" lang="en-US" sz="1323" b="0" i="0" u="none" strike="noStrike" kern="1200" cap="none" spc="0" normalizeH="0" baseline="0" noProof="0" dirty="0">
                  <a:ln>
                    <a:noFill/>
                  </a:ln>
                  <a:solidFill>
                    <a:srgbClr val="FFFFFF"/>
                  </a:solidFill>
                  <a:effectLst/>
                  <a:uLnTx/>
                  <a:uFillTx/>
                  <a:latin typeface="Segoe UI"/>
                  <a:ea typeface="+mn-ea"/>
                  <a:cs typeface="+mn-cs"/>
                </a:rPr>
                <a:t>(Windows NT 10.0; WOW64; rv:39.0) </a:t>
              </a:r>
              <a:r>
                <a:rPr kumimoji="0" lang="en-US" sz="1323" b="0" i="0" u="none" strike="noStrike" kern="1200" cap="none" spc="0" normalizeH="0" baseline="0" noProof="0" dirty="0">
                  <a:ln>
                    <a:noFill/>
                  </a:ln>
                  <a:solidFill>
                    <a:srgbClr val="C00000"/>
                  </a:solidFill>
                  <a:effectLst/>
                  <a:uLnTx/>
                  <a:uFillTx/>
                  <a:latin typeface="Segoe UI"/>
                  <a:ea typeface="+mn-ea"/>
                  <a:cs typeface="+mn-cs"/>
                </a:rPr>
                <a:t>Gecko/20100101</a:t>
              </a:r>
              <a:r>
                <a:rPr kumimoji="0" lang="en-US" sz="1323" b="0" i="0" u="none" strike="noStrike" kern="1200" cap="none" spc="0" normalizeH="0" baseline="0" noProof="0" dirty="0">
                  <a:ln>
                    <a:noFill/>
                  </a:ln>
                  <a:solidFill>
                    <a:srgbClr val="FFFFFF"/>
                  </a:solidFill>
                  <a:effectLst/>
                  <a:uLnTx/>
                  <a:uFillTx/>
                  <a:latin typeface="Segoe UI"/>
                  <a:ea typeface="+mn-ea"/>
                  <a:cs typeface="+mn-cs"/>
                </a:rPr>
                <a:t> Firefox/39.0</a:t>
              </a:r>
            </a:p>
          </p:txBody>
        </p:sp>
        <p:pic>
          <p:nvPicPr>
            <p:cNvPr id="10" name="Picture 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139197" y="4316435"/>
              <a:ext cx="647756" cy="70250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2089" y="2385209"/>
              <a:ext cx="816844" cy="816844"/>
            </a:xfrm>
            <a:prstGeom prst="rect">
              <a:avLst/>
            </a:prstGeom>
          </p:spPr>
        </p:pic>
        <p:cxnSp>
          <p:nvCxnSpPr>
            <p:cNvPr id="11" name="Straight Arrow Connector 10"/>
            <p:cNvCxnSpPr/>
            <p:nvPr/>
          </p:nvCxnSpPr>
          <p:spPr>
            <a:xfrm flipH="1" flipV="1">
              <a:off x="7477988" y="1955774"/>
              <a:ext cx="2054307" cy="594957"/>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4377852" y="2980787"/>
              <a:ext cx="709670" cy="747021"/>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0"/>
            </p:cNvCxnSpPr>
            <p:nvPr/>
          </p:nvCxnSpPr>
          <p:spPr>
            <a:xfrm flipV="1">
              <a:off x="6637587" y="2794033"/>
              <a:ext cx="392189" cy="690715"/>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481428" y="3951914"/>
              <a:ext cx="186755" cy="747021"/>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5669" y="541216"/>
              <a:ext cx="672319" cy="672319"/>
            </a:xfrm>
            <a:prstGeom prst="rect">
              <a:avLst/>
            </a:prstGeom>
          </p:spPr>
        </p:pic>
        <p:cxnSp>
          <p:nvCxnSpPr>
            <p:cNvPr id="21" name="Straight Arrow Connector 20"/>
            <p:cNvCxnSpPr/>
            <p:nvPr/>
          </p:nvCxnSpPr>
          <p:spPr>
            <a:xfrm flipV="1">
              <a:off x="3574805" y="877375"/>
              <a:ext cx="3118811" cy="784215"/>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4167" l="7463" r="89552">
                          <a14:foregroundMark x1="7463" y1="70833" x2="7463" y2="70833"/>
                          <a14:foregroundMark x1="20398" y1="92500" x2="20398" y2="92500"/>
                          <a14:foregroundMark x1="77114" y1="32500" x2="77114" y2="32500"/>
                          <a14:foregroundMark x1="76119" y1="32500" x2="76119" y2="32500"/>
                          <a14:foregroundMark x1="77114" y1="29167" x2="77114" y2="29167"/>
                          <a14:foregroundMark x1="72139" y1="43333" x2="72139" y2="43333"/>
                          <a14:foregroundMark x1="71144" y1="38333" x2="71144" y2="38333"/>
                          <a14:foregroundMark x1="17910" y1="33333" x2="17910" y2="33333"/>
                          <a14:foregroundMark x1="17910" y1="28333" x2="17910" y2="28333"/>
                          <a14:foregroundMark x1="23881" y1="41667" x2="23881" y2="41667"/>
                          <a14:foregroundMark x1="42289" y1="94167" x2="42289" y2="94167"/>
                        </a14:backgroundRemoval>
                      </a14:imgEffect>
                    </a14:imgLayer>
                  </a14:imgProps>
                </a:ext>
                <a:ext uri="{28A0092B-C50C-407E-A947-70E740481C1C}">
                  <a14:useLocalDpi xmlns:a14="http://schemas.microsoft.com/office/drawing/2010/main" val="0"/>
                </a:ext>
              </a:extLst>
            </a:blip>
            <a:srcRect/>
            <a:stretch/>
          </p:blipFill>
          <p:spPr>
            <a:xfrm>
              <a:off x="8075605" y="371008"/>
              <a:ext cx="1404210" cy="842527"/>
            </a:xfrm>
            <a:prstGeom prst="rect">
              <a:avLst/>
            </a:prstGeom>
          </p:spPr>
        </p:pic>
        <p:cxnSp>
          <p:nvCxnSpPr>
            <p:cNvPr id="24" name="Straight Arrow Connector 23"/>
            <p:cNvCxnSpPr/>
            <p:nvPr/>
          </p:nvCxnSpPr>
          <p:spPr>
            <a:xfrm flipV="1">
              <a:off x="7403286" y="1075885"/>
              <a:ext cx="672319" cy="585705"/>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1104" y="3273760"/>
              <a:ext cx="739550" cy="739550"/>
            </a:xfrm>
            <a:prstGeom prst="rect">
              <a:avLst/>
            </a:prstGeom>
          </p:spPr>
        </p:pic>
        <p:cxnSp>
          <p:nvCxnSpPr>
            <p:cNvPr id="27" name="Straight Arrow Connector 26"/>
            <p:cNvCxnSpPr/>
            <p:nvPr/>
          </p:nvCxnSpPr>
          <p:spPr>
            <a:xfrm>
              <a:off x="8579841" y="2793630"/>
              <a:ext cx="1176561" cy="63537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58607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(Mobile)</a:t>
            </a:r>
            <a:endParaRPr lang="en-US" dirty="0"/>
          </a:p>
        </p:txBody>
      </p:sp>
      <p:sp>
        <p:nvSpPr>
          <p:cNvPr id="3" name="Text Placeholder 2"/>
          <p:cNvSpPr>
            <a:spLocks noGrp="1"/>
          </p:cNvSpPr>
          <p:nvPr>
            <p:ph type="body" sz="quarter" idx="10"/>
          </p:nvPr>
        </p:nvSpPr>
        <p:spPr>
          <a:xfrm>
            <a:off x="269240" y="1192732"/>
            <a:ext cx="11653522" cy="5102192"/>
          </a:xfrm>
        </p:spPr>
        <p:txBody>
          <a:bodyPr/>
          <a:lstStyle/>
          <a:p>
            <a:r>
              <a:rPr lang="en-US" sz="1372" dirty="0" err="1"/>
              <a:t>window.mobileCheck</a:t>
            </a:r>
            <a:r>
              <a:rPr lang="en-US" sz="1372" dirty="0"/>
              <a:t> = function() {</a:t>
            </a:r>
          </a:p>
          <a:p>
            <a:r>
              <a:rPr lang="en-US" sz="1372" dirty="0"/>
              <a:t> </a:t>
            </a:r>
            <a:r>
              <a:rPr lang="en-US" sz="1372" dirty="0" err="1"/>
              <a:t>var</a:t>
            </a:r>
            <a:r>
              <a:rPr lang="en-US" sz="1372" dirty="0"/>
              <a:t> check = false;</a:t>
            </a:r>
          </a:p>
          <a:p>
            <a:r>
              <a:rPr lang="en-US" sz="1372" dirty="0"/>
              <a:t>(function(a){if(/(</a:t>
            </a:r>
            <a:r>
              <a:rPr lang="en-US" sz="1372" dirty="0" err="1"/>
              <a:t>android|bb</a:t>
            </a:r>
            <a:r>
              <a:rPr lang="en-US" sz="1372" dirty="0"/>
              <a:t>\d+|</a:t>
            </a:r>
            <a:r>
              <a:rPr lang="en-US" sz="1372" dirty="0" err="1"/>
              <a:t>meego</a:t>
            </a:r>
            <a:r>
              <a:rPr lang="en-US" sz="1372" dirty="0"/>
              <a:t>).+</a:t>
            </a:r>
            <a:r>
              <a:rPr lang="en-US" sz="1372" dirty="0" err="1"/>
              <a:t>mobile|avantgo|bada</a:t>
            </a:r>
            <a:r>
              <a:rPr lang="en-US" sz="1372" dirty="0"/>
              <a:t>\/|</a:t>
            </a:r>
            <a:r>
              <a:rPr lang="en-US" sz="1372" dirty="0" err="1"/>
              <a:t>blackberry|blazer|compal|elaine|fennec|hiptop|iemobile|ip</a:t>
            </a:r>
            <a:r>
              <a:rPr lang="en-US" sz="1372" dirty="0"/>
              <a:t>(</a:t>
            </a:r>
            <a:r>
              <a:rPr lang="en-US" sz="1372" dirty="0" err="1"/>
              <a:t>hone|od</a:t>
            </a:r>
            <a:r>
              <a:rPr lang="en-US" sz="1372" dirty="0"/>
              <a:t>)|</a:t>
            </a:r>
            <a:r>
              <a:rPr lang="en-US" sz="1372" dirty="0" err="1"/>
              <a:t>iris|kindle|lge</a:t>
            </a:r>
            <a:r>
              <a:rPr lang="en-US" sz="1372" dirty="0"/>
              <a:t> |</a:t>
            </a:r>
            <a:r>
              <a:rPr lang="en-US" sz="1372" dirty="0" err="1"/>
              <a:t>maemo|midp|mmp|mobile</a:t>
            </a:r>
            <a:r>
              <a:rPr lang="en-US" sz="1372" dirty="0"/>
              <a:t>.+</a:t>
            </a:r>
            <a:r>
              <a:rPr lang="en-US" sz="1372" dirty="0" err="1"/>
              <a:t>firefox|netfront|opera</a:t>
            </a:r>
            <a:r>
              <a:rPr lang="en-US" sz="1372" dirty="0"/>
              <a:t> m(</a:t>
            </a:r>
            <a:r>
              <a:rPr lang="en-US" sz="1372" dirty="0" err="1"/>
              <a:t>ob|in</a:t>
            </a:r>
            <a:r>
              <a:rPr lang="en-US" sz="1372" dirty="0"/>
              <a:t>)</a:t>
            </a:r>
            <a:r>
              <a:rPr lang="en-US" sz="1372" dirty="0" err="1"/>
              <a:t>i|palm</a:t>
            </a:r>
            <a:r>
              <a:rPr lang="en-US" sz="1372" dirty="0"/>
              <a:t>( </a:t>
            </a:r>
            <a:r>
              <a:rPr lang="en-US" sz="1372" dirty="0" err="1"/>
              <a:t>os</a:t>
            </a:r>
            <a:r>
              <a:rPr lang="en-US" sz="1372" dirty="0"/>
              <a:t>)?|</a:t>
            </a:r>
            <a:r>
              <a:rPr lang="en-US" sz="1372" dirty="0" err="1"/>
              <a:t>phone|p</a:t>
            </a:r>
            <a:r>
              <a:rPr lang="en-US" sz="1372" dirty="0"/>
              <a:t>(</a:t>
            </a:r>
            <a:r>
              <a:rPr lang="en-US" sz="1372" dirty="0" err="1"/>
              <a:t>ixi|re</a:t>
            </a:r>
            <a:r>
              <a:rPr lang="en-US" sz="1372" dirty="0"/>
              <a:t>)\/|</a:t>
            </a:r>
            <a:r>
              <a:rPr lang="en-US" sz="1372" dirty="0" err="1"/>
              <a:t>plucker|pocket|psp|series</a:t>
            </a:r>
            <a:r>
              <a:rPr lang="en-US" sz="1372" dirty="0"/>
              <a:t>(4|6)0|symbian|treo|up\.(</a:t>
            </a:r>
            <a:r>
              <a:rPr lang="en-US" sz="1372" dirty="0" err="1"/>
              <a:t>browser|link</a:t>
            </a:r>
            <a:r>
              <a:rPr lang="en-US" sz="1372" dirty="0"/>
              <a:t>)|</a:t>
            </a:r>
            <a:r>
              <a:rPr lang="en-US" sz="1372" dirty="0" err="1"/>
              <a:t>vodafone|wap|windows</a:t>
            </a:r>
            <a:r>
              <a:rPr lang="en-US" sz="1372" dirty="0"/>
              <a:t> (</a:t>
            </a:r>
            <a:r>
              <a:rPr lang="en-US" sz="1372" dirty="0" err="1"/>
              <a:t>ce|phone</a:t>
            </a:r>
            <a:r>
              <a:rPr lang="en-US" sz="1372" dirty="0"/>
              <a:t>)|</a:t>
            </a:r>
            <a:r>
              <a:rPr lang="en-US" sz="1372" dirty="0" err="1"/>
              <a:t>xda|xiino</a:t>
            </a:r>
            <a:r>
              <a:rPr lang="en-US" sz="1372" dirty="0"/>
              <a:t>/</a:t>
            </a:r>
            <a:r>
              <a:rPr lang="en-US" sz="1372" dirty="0" err="1"/>
              <a:t>i.test</a:t>
            </a:r>
            <a:r>
              <a:rPr lang="en-US" sz="1372" dirty="0"/>
              <a:t>(a)||/1207|6310|6590|3gso|4thp|50[1-6]i|770s|802s|a </a:t>
            </a:r>
            <a:r>
              <a:rPr lang="en-US" sz="1372" dirty="0" err="1"/>
              <a:t>wa|abac|ac</a:t>
            </a:r>
            <a:r>
              <a:rPr lang="en-US" sz="1372" dirty="0"/>
              <a:t>(</a:t>
            </a:r>
            <a:r>
              <a:rPr lang="en-US" sz="1372" dirty="0" err="1"/>
              <a:t>er|oo|s</a:t>
            </a:r>
            <a:r>
              <a:rPr lang="en-US" sz="1372" dirty="0"/>
              <a:t>\-)|</a:t>
            </a:r>
            <a:r>
              <a:rPr lang="en-US" sz="1372" dirty="0" err="1"/>
              <a:t>ai</a:t>
            </a:r>
            <a:r>
              <a:rPr lang="en-US" sz="1372" dirty="0"/>
              <a:t>(</a:t>
            </a:r>
            <a:r>
              <a:rPr lang="en-US" sz="1372" dirty="0" err="1"/>
              <a:t>ko|rn</a:t>
            </a:r>
            <a:r>
              <a:rPr lang="en-US" sz="1372" dirty="0"/>
              <a:t>)|al(</a:t>
            </a:r>
            <a:r>
              <a:rPr lang="en-US" sz="1372" dirty="0" err="1"/>
              <a:t>av|ca|co</a:t>
            </a:r>
            <a:r>
              <a:rPr lang="en-US" sz="1372" dirty="0"/>
              <a:t>)|</a:t>
            </a:r>
            <a:r>
              <a:rPr lang="en-US" sz="1372" dirty="0" err="1"/>
              <a:t>amoi|an</a:t>
            </a:r>
            <a:r>
              <a:rPr lang="en-US" sz="1372" dirty="0"/>
              <a:t>(</a:t>
            </a:r>
            <a:r>
              <a:rPr lang="en-US" sz="1372" dirty="0" err="1"/>
              <a:t>ex|ny|yw</a:t>
            </a:r>
            <a:r>
              <a:rPr lang="en-US" sz="1372" dirty="0"/>
              <a:t>)|</a:t>
            </a:r>
            <a:r>
              <a:rPr lang="en-US" sz="1372" dirty="0" err="1"/>
              <a:t>aptu|ar</a:t>
            </a:r>
            <a:r>
              <a:rPr lang="en-US" sz="1372" dirty="0"/>
              <a:t>(</a:t>
            </a:r>
            <a:r>
              <a:rPr lang="en-US" sz="1372" dirty="0" err="1"/>
              <a:t>ch|go</a:t>
            </a:r>
            <a:r>
              <a:rPr lang="en-US" sz="1372" dirty="0"/>
              <a:t>)|as(</a:t>
            </a:r>
            <a:r>
              <a:rPr lang="en-US" sz="1372" dirty="0" err="1"/>
              <a:t>te|us</a:t>
            </a:r>
            <a:r>
              <a:rPr lang="en-US" sz="1372" dirty="0"/>
              <a:t>)|</a:t>
            </a:r>
            <a:r>
              <a:rPr lang="en-US" sz="1372" dirty="0" err="1"/>
              <a:t>attw|au</a:t>
            </a:r>
            <a:r>
              <a:rPr lang="en-US" sz="1372" dirty="0"/>
              <a:t>(di|\-</a:t>
            </a:r>
            <a:r>
              <a:rPr lang="en-US" sz="1372" dirty="0" err="1"/>
              <a:t>m|r</a:t>
            </a:r>
            <a:r>
              <a:rPr lang="en-US" sz="1372" dirty="0"/>
              <a:t> |s )|</a:t>
            </a:r>
            <a:r>
              <a:rPr lang="en-US" sz="1372" dirty="0" err="1"/>
              <a:t>avan|be</a:t>
            </a:r>
            <a:r>
              <a:rPr lang="en-US" sz="1372" dirty="0"/>
              <a:t>(</a:t>
            </a:r>
            <a:r>
              <a:rPr lang="en-US" sz="1372" dirty="0" err="1"/>
              <a:t>ck|ll|nq</a:t>
            </a:r>
            <a:r>
              <a:rPr lang="en-US" sz="1372" dirty="0"/>
              <a:t>)|bi(</a:t>
            </a:r>
            <a:r>
              <a:rPr lang="en-US" sz="1372" dirty="0" err="1"/>
              <a:t>lb|rd</a:t>
            </a:r>
            <a:r>
              <a:rPr lang="en-US" sz="1372" dirty="0"/>
              <a:t>)|</a:t>
            </a:r>
            <a:r>
              <a:rPr lang="en-US" sz="1372" dirty="0" err="1"/>
              <a:t>bl</a:t>
            </a:r>
            <a:r>
              <a:rPr lang="en-US" sz="1372" dirty="0"/>
              <a:t>(</a:t>
            </a:r>
            <a:r>
              <a:rPr lang="en-US" sz="1372" dirty="0" err="1"/>
              <a:t>ac|az</a:t>
            </a:r>
            <a:r>
              <a:rPr lang="en-US" sz="1372" dirty="0"/>
              <a:t>)|</a:t>
            </a:r>
            <a:r>
              <a:rPr lang="en-US" sz="1372" dirty="0" err="1"/>
              <a:t>br</a:t>
            </a:r>
            <a:r>
              <a:rPr lang="en-US" sz="1372" dirty="0"/>
              <a:t>(</a:t>
            </a:r>
            <a:r>
              <a:rPr lang="en-US" sz="1372" dirty="0" err="1"/>
              <a:t>e|v</a:t>
            </a:r>
            <a:r>
              <a:rPr lang="en-US" sz="1372" dirty="0"/>
              <a:t>)</a:t>
            </a:r>
            <a:r>
              <a:rPr lang="en-US" sz="1372" dirty="0" err="1"/>
              <a:t>w|bumb|bw</a:t>
            </a:r>
            <a:r>
              <a:rPr lang="en-US" sz="1372" dirty="0"/>
              <a:t>\-(</a:t>
            </a:r>
            <a:r>
              <a:rPr lang="en-US" sz="1372" dirty="0" err="1"/>
              <a:t>n|u</a:t>
            </a:r>
            <a:r>
              <a:rPr lang="en-US" sz="1372" dirty="0"/>
              <a:t>)|c55\/|</a:t>
            </a:r>
            <a:r>
              <a:rPr lang="en-US" sz="1372" dirty="0" err="1"/>
              <a:t>capi|ccwa|cdm</a:t>
            </a:r>
            <a:r>
              <a:rPr lang="en-US" sz="1372" dirty="0"/>
              <a:t>\-|</a:t>
            </a:r>
            <a:r>
              <a:rPr lang="en-US" sz="1372" dirty="0" err="1"/>
              <a:t>cell|chtm|cldc|cmd</a:t>
            </a:r>
            <a:r>
              <a:rPr lang="en-US" sz="1372" dirty="0"/>
              <a:t>\-|co(</a:t>
            </a:r>
            <a:r>
              <a:rPr lang="en-US" sz="1372" dirty="0" err="1"/>
              <a:t>mp|nd</a:t>
            </a:r>
            <a:r>
              <a:rPr lang="en-US" sz="1372" dirty="0"/>
              <a:t>)|</a:t>
            </a:r>
            <a:r>
              <a:rPr lang="en-US" sz="1372" dirty="0" err="1"/>
              <a:t>craw|da</a:t>
            </a:r>
            <a:r>
              <a:rPr lang="en-US" sz="1372" dirty="0"/>
              <a:t>(</a:t>
            </a:r>
            <a:r>
              <a:rPr lang="en-US" sz="1372" dirty="0" err="1"/>
              <a:t>it|ll|ng</a:t>
            </a:r>
            <a:r>
              <a:rPr lang="en-US" sz="1372" dirty="0"/>
              <a:t>)|</a:t>
            </a:r>
            <a:r>
              <a:rPr lang="en-US" sz="1372" dirty="0" err="1"/>
              <a:t>dbte|dc</a:t>
            </a:r>
            <a:r>
              <a:rPr lang="en-US" sz="1372" dirty="0"/>
              <a:t>\-</a:t>
            </a:r>
            <a:r>
              <a:rPr lang="en-US" sz="1372" dirty="0" err="1"/>
              <a:t>s|devi|dica|dmob|do</a:t>
            </a:r>
            <a:r>
              <a:rPr lang="en-US" sz="1372" dirty="0"/>
              <a:t>(</a:t>
            </a:r>
            <a:r>
              <a:rPr lang="en-US" sz="1372" dirty="0" err="1"/>
              <a:t>c|p</a:t>
            </a:r>
            <a:r>
              <a:rPr lang="en-US" sz="1372" dirty="0"/>
              <a:t>)</a:t>
            </a:r>
            <a:r>
              <a:rPr lang="en-US" sz="1372" dirty="0" err="1"/>
              <a:t>o|ds</a:t>
            </a:r>
            <a:r>
              <a:rPr lang="en-US" sz="1372" dirty="0"/>
              <a:t>(12|\-d)|el(49|ai)|</a:t>
            </a:r>
            <a:r>
              <a:rPr lang="en-US" sz="1372" dirty="0" err="1"/>
              <a:t>em</a:t>
            </a:r>
            <a:r>
              <a:rPr lang="en-US" sz="1372" dirty="0"/>
              <a:t>(l2|ul)|</a:t>
            </a:r>
            <a:r>
              <a:rPr lang="en-US" sz="1372" dirty="0" err="1"/>
              <a:t>er</a:t>
            </a:r>
            <a:r>
              <a:rPr lang="en-US" sz="1372" dirty="0"/>
              <a:t>(ic|k0)|esl8|ez([4-7]0|os|wa|ze)|</a:t>
            </a:r>
            <a:r>
              <a:rPr lang="en-US" sz="1372" dirty="0" err="1"/>
              <a:t>fetc|fly</a:t>
            </a:r>
            <a:r>
              <a:rPr lang="en-US" sz="1372" dirty="0"/>
              <a:t>(\-|_)|g1 u|g560|gene|gf\-5|g\-</a:t>
            </a:r>
            <a:r>
              <a:rPr lang="en-US" sz="1372" dirty="0" err="1"/>
              <a:t>mo|go</a:t>
            </a:r>
            <a:r>
              <a:rPr lang="en-US" sz="1372" dirty="0"/>
              <a:t>(\.</a:t>
            </a:r>
            <a:r>
              <a:rPr lang="en-US" sz="1372" dirty="0" err="1"/>
              <a:t>w|od</a:t>
            </a:r>
            <a:r>
              <a:rPr lang="en-US" sz="1372" dirty="0"/>
              <a:t>)|gr(</a:t>
            </a:r>
            <a:r>
              <a:rPr lang="en-US" sz="1372" dirty="0" err="1"/>
              <a:t>ad|un</a:t>
            </a:r>
            <a:r>
              <a:rPr lang="en-US" sz="1372" dirty="0"/>
              <a:t>)|</a:t>
            </a:r>
            <a:r>
              <a:rPr lang="en-US" sz="1372" dirty="0" err="1"/>
              <a:t>haie|hcit|hd</a:t>
            </a:r>
            <a:r>
              <a:rPr lang="en-US" sz="1372" dirty="0"/>
              <a:t>\-(</a:t>
            </a:r>
            <a:r>
              <a:rPr lang="en-US" sz="1372" dirty="0" err="1"/>
              <a:t>m|p|t</a:t>
            </a:r>
            <a:r>
              <a:rPr lang="en-US" sz="1372" dirty="0"/>
              <a:t>)|</a:t>
            </a:r>
            <a:r>
              <a:rPr lang="en-US" sz="1372" dirty="0" err="1"/>
              <a:t>hei</a:t>
            </a:r>
            <a:r>
              <a:rPr lang="en-US" sz="1372" dirty="0"/>
              <a:t>\-|hi(</a:t>
            </a:r>
            <a:r>
              <a:rPr lang="en-US" sz="1372" dirty="0" err="1"/>
              <a:t>pt|ta</a:t>
            </a:r>
            <a:r>
              <a:rPr lang="en-US" sz="1372" dirty="0"/>
              <a:t>)|</a:t>
            </a:r>
            <a:r>
              <a:rPr lang="en-US" sz="1372" dirty="0" err="1"/>
              <a:t>hp</a:t>
            </a:r>
            <a:r>
              <a:rPr lang="en-US" sz="1372" dirty="0"/>
              <a:t>( </a:t>
            </a:r>
            <a:r>
              <a:rPr lang="en-US" sz="1372" dirty="0" err="1"/>
              <a:t>i|ip</a:t>
            </a:r>
            <a:r>
              <a:rPr lang="en-US" sz="1372" dirty="0"/>
              <a:t>)|</a:t>
            </a:r>
            <a:r>
              <a:rPr lang="en-US" sz="1372" dirty="0" err="1"/>
              <a:t>hs</a:t>
            </a:r>
            <a:r>
              <a:rPr lang="en-US" sz="1372" dirty="0"/>
              <a:t>\-</a:t>
            </a:r>
            <a:r>
              <a:rPr lang="en-US" sz="1372" dirty="0" err="1"/>
              <a:t>c|ht</a:t>
            </a:r>
            <a:r>
              <a:rPr lang="en-US" sz="1372" dirty="0"/>
              <a:t>(c(\-| |_|</a:t>
            </a:r>
            <a:r>
              <a:rPr lang="en-US" sz="1372" dirty="0" err="1"/>
              <a:t>a|g|p|s|t</a:t>
            </a:r>
            <a:r>
              <a:rPr lang="en-US" sz="1372" dirty="0"/>
              <a:t>)|</a:t>
            </a:r>
            <a:r>
              <a:rPr lang="en-US" sz="1372" dirty="0" err="1"/>
              <a:t>tp</a:t>
            </a:r>
            <a:r>
              <a:rPr lang="en-US" sz="1372" dirty="0"/>
              <a:t>)|</a:t>
            </a:r>
            <a:r>
              <a:rPr lang="en-US" sz="1372" dirty="0" err="1"/>
              <a:t>hu</a:t>
            </a:r>
            <a:r>
              <a:rPr lang="en-US" sz="1372" dirty="0"/>
              <a:t>(</a:t>
            </a:r>
            <a:r>
              <a:rPr lang="en-US" sz="1372" dirty="0" err="1"/>
              <a:t>aw|tc</a:t>
            </a:r>
            <a:r>
              <a:rPr lang="en-US" sz="1372" dirty="0"/>
              <a:t>)|</a:t>
            </a:r>
            <a:r>
              <a:rPr lang="en-US" sz="1372" dirty="0" err="1"/>
              <a:t>i</a:t>
            </a:r>
            <a:r>
              <a:rPr lang="en-US" sz="1372" dirty="0"/>
              <a:t>\-(20|go|ma)|i230|iac( |\-|\/)|ibro|idea|ig01|ikom|im1k|inno|ipaq|iris|ja(</a:t>
            </a:r>
            <a:r>
              <a:rPr lang="en-US" sz="1372" dirty="0" err="1"/>
              <a:t>t|v</a:t>
            </a:r>
            <a:r>
              <a:rPr lang="en-US" sz="1372" dirty="0"/>
              <a:t>)</a:t>
            </a:r>
            <a:r>
              <a:rPr lang="en-US" sz="1372" dirty="0" err="1"/>
              <a:t>a|jbro|jemu|jigs|kddi|keji|kgt</a:t>
            </a:r>
            <a:r>
              <a:rPr lang="en-US" sz="1372" dirty="0"/>
              <a:t>( |\/)|</a:t>
            </a:r>
            <a:r>
              <a:rPr lang="en-US" sz="1372" dirty="0" err="1"/>
              <a:t>klon|kpt</a:t>
            </a:r>
            <a:r>
              <a:rPr lang="en-US" sz="1372" dirty="0"/>
              <a:t> |</a:t>
            </a:r>
            <a:r>
              <a:rPr lang="en-US" sz="1372" dirty="0" err="1"/>
              <a:t>kwc</a:t>
            </a:r>
            <a:r>
              <a:rPr lang="en-US" sz="1372" dirty="0"/>
              <a:t>\-|</a:t>
            </a:r>
            <a:r>
              <a:rPr lang="en-US" sz="1372" dirty="0" err="1"/>
              <a:t>kyo</a:t>
            </a:r>
            <a:r>
              <a:rPr lang="en-US" sz="1372" dirty="0"/>
              <a:t>(</a:t>
            </a:r>
            <a:r>
              <a:rPr lang="en-US" sz="1372" dirty="0" err="1"/>
              <a:t>c|k</a:t>
            </a:r>
            <a:r>
              <a:rPr lang="en-US" sz="1372" dirty="0"/>
              <a:t>)|le(</a:t>
            </a:r>
            <a:r>
              <a:rPr lang="en-US" sz="1372" dirty="0" err="1"/>
              <a:t>no|xi</a:t>
            </a:r>
            <a:r>
              <a:rPr lang="en-US" sz="1372" dirty="0"/>
              <a:t>)|</a:t>
            </a:r>
            <a:r>
              <a:rPr lang="en-US" sz="1372" dirty="0" err="1"/>
              <a:t>lg</a:t>
            </a:r>
            <a:r>
              <a:rPr lang="en-US" sz="1372" dirty="0"/>
              <a:t>( g|\/(</a:t>
            </a:r>
            <a:r>
              <a:rPr lang="en-US" sz="1372" dirty="0" err="1"/>
              <a:t>k|l|u</a:t>
            </a:r>
            <a:r>
              <a:rPr lang="en-US" sz="1372" dirty="0"/>
              <a:t>)|50|54|\-[a-w])|libw|lynx|m1\-w|m3ga|m50\/|ma(</a:t>
            </a:r>
            <a:r>
              <a:rPr lang="en-US" sz="1372" dirty="0" err="1"/>
              <a:t>te|ui|xo</a:t>
            </a:r>
            <a:r>
              <a:rPr lang="en-US" sz="1372" dirty="0"/>
              <a:t>)|mc(01|21|ca)|m\-</a:t>
            </a:r>
            <a:r>
              <a:rPr lang="en-US" sz="1372" dirty="0" err="1"/>
              <a:t>cr|me</a:t>
            </a:r>
            <a:r>
              <a:rPr lang="en-US" sz="1372" dirty="0"/>
              <a:t>(</a:t>
            </a:r>
            <a:r>
              <a:rPr lang="en-US" sz="1372" dirty="0" err="1"/>
              <a:t>rc|ri</a:t>
            </a:r>
            <a:r>
              <a:rPr lang="en-US" sz="1372" dirty="0"/>
              <a:t>)|mi(o8|oa|ts)|</a:t>
            </a:r>
            <a:r>
              <a:rPr lang="en-US" sz="1372" dirty="0" err="1"/>
              <a:t>mmef|mo</a:t>
            </a:r>
            <a:r>
              <a:rPr lang="en-US" sz="1372" dirty="0"/>
              <a:t>(01|02|bi|de|do|t(\-| |</a:t>
            </a:r>
            <a:r>
              <a:rPr lang="en-US" sz="1372" dirty="0" err="1"/>
              <a:t>o|v</a:t>
            </a:r>
            <a:r>
              <a:rPr lang="en-US" sz="1372" dirty="0"/>
              <a:t>)|</a:t>
            </a:r>
            <a:r>
              <a:rPr lang="en-US" sz="1372" dirty="0" err="1"/>
              <a:t>zz</a:t>
            </a:r>
            <a:r>
              <a:rPr lang="en-US" sz="1372" dirty="0"/>
              <a:t>)|</a:t>
            </a:r>
            <a:r>
              <a:rPr lang="en-US" sz="1372" dirty="0" err="1"/>
              <a:t>mt</a:t>
            </a:r>
            <a:r>
              <a:rPr lang="en-US" sz="1372" dirty="0"/>
              <a:t>(50|p1|v )|mwbp|mywa|n10[0-2]|n20[2-3]|n30(0|2)|n50(0|2|5)|n7(0(0|1)|10)|ne((</a:t>
            </a:r>
            <a:r>
              <a:rPr lang="en-US" sz="1372" dirty="0" err="1"/>
              <a:t>c|m</a:t>
            </a:r>
            <a:r>
              <a:rPr lang="en-US" sz="1372" dirty="0"/>
              <a:t>)\-|</a:t>
            </a:r>
            <a:r>
              <a:rPr lang="en-US" sz="1372" dirty="0" err="1"/>
              <a:t>on|tf|wf|wg|wt</a:t>
            </a:r>
            <a:r>
              <a:rPr lang="en-US" sz="1372" dirty="0"/>
              <a:t>)|</a:t>
            </a:r>
            <a:r>
              <a:rPr lang="en-US" sz="1372" dirty="0" err="1"/>
              <a:t>nok</a:t>
            </a:r>
            <a:r>
              <a:rPr lang="en-US" sz="1372" dirty="0"/>
              <a:t>(6|i)|nzph|o2im|op(</a:t>
            </a:r>
            <a:r>
              <a:rPr lang="en-US" sz="1372" dirty="0" err="1"/>
              <a:t>ti|wv</a:t>
            </a:r>
            <a:r>
              <a:rPr lang="en-US" sz="1372" dirty="0"/>
              <a:t>)|oran|owg1|p800|pan(</a:t>
            </a:r>
            <a:r>
              <a:rPr lang="en-US" sz="1372" dirty="0" err="1"/>
              <a:t>a|d|t</a:t>
            </a:r>
            <a:r>
              <a:rPr lang="en-US" sz="1372" dirty="0"/>
              <a:t>)|</a:t>
            </a:r>
            <a:r>
              <a:rPr lang="en-US" sz="1372" dirty="0" err="1"/>
              <a:t>pdxg|pg</a:t>
            </a:r>
            <a:r>
              <a:rPr lang="en-US" sz="1372" dirty="0"/>
              <a:t>(13|\-([1-8]|c))|</a:t>
            </a:r>
            <a:r>
              <a:rPr lang="en-US" sz="1372" dirty="0" err="1"/>
              <a:t>phil|pire|pl</a:t>
            </a:r>
            <a:r>
              <a:rPr lang="en-US" sz="1372" dirty="0"/>
              <a:t>(</a:t>
            </a:r>
            <a:r>
              <a:rPr lang="en-US" sz="1372" dirty="0" err="1"/>
              <a:t>ay|uc</a:t>
            </a:r>
            <a:r>
              <a:rPr lang="en-US" sz="1372" dirty="0"/>
              <a:t>)|</a:t>
            </a:r>
            <a:r>
              <a:rPr lang="en-US" sz="1372" dirty="0" err="1"/>
              <a:t>pn</a:t>
            </a:r>
            <a:r>
              <a:rPr lang="en-US" sz="1372" dirty="0"/>
              <a:t>\-2|po(</a:t>
            </a:r>
            <a:r>
              <a:rPr lang="en-US" sz="1372" dirty="0" err="1"/>
              <a:t>ck|rt|se</a:t>
            </a:r>
            <a:r>
              <a:rPr lang="en-US" sz="1372" dirty="0"/>
              <a:t>)|</a:t>
            </a:r>
            <a:r>
              <a:rPr lang="en-US" sz="1372" dirty="0" err="1"/>
              <a:t>prox|psio|pt</a:t>
            </a:r>
            <a:r>
              <a:rPr lang="en-US" sz="1372" dirty="0"/>
              <a:t>\-</a:t>
            </a:r>
            <a:r>
              <a:rPr lang="en-US" sz="1372" dirty="0" err="1"/>
              <a:t>g|qa</a:t>
            </a:r>
            <a:r>
              <a:rPr lang="en-US" sz="1372" dirty="0"/>
              <a:t>\-</a:t>
            </a:r>
            <a:r>
              <a:rPr lang="en-US" sz="1372" dirty="0" err="1"/>
              <a:t>a|qc</a:t>
            </a:r>
            <a:r>
              <a:rPr lang="en-US" sz="1372" dirty="0"/>
              <a:t>(07|12|21|32|60|\-[2-7]|</a:t>
            </a:r>
            <a:r>
              <a:rPr lang="en-US" sz="1372" dirty="0" err="1"/>
              <a:t>i</a:t>
            </a:r>
            <a:r>
              <a:rPr lang="en-US" sz="1372" dirty="0"/>
              <a:t>\-)|qtek|r380|r600|raks|rim9|ro(</a:t>
            </a:r>
            <a:r>
              <a:rPr lang="en-US" sz="1372" dirty="0" err="1"/>
              <a:t>ve|zo</a:t>
            </a:r>
            <a:r>
              <a:rPr lang="en-US" sz="1372" dirty="0"/>
              <a:t>)|s55\/|</a:t>
            </a:r>
            <a:r>
              <a:rPr lang="en-US" sz="1372" dirty="0" err="1"/>
              <a:t>sa</a:t>
            </a:r>
            <a:r>
              <a:rPr lang="en-US" sz="1372" dirty="0"/>
              <a:t>(</a:t>
            </a:r>
            <a:r>
              <a:rPr lang="en-US" sz="1372" dirty="0" err="1"/>
              <a:t>ge|ma|mm|ms|ny|va</a:t>
            </a:r>
            <a:r>
              <a:rPr lang="en-US" sz="1372" dirty="0"/>
              <a:t>)|</a:t>
            </a:r>
            <a:r>
              <a:rPr lang="en-US" sz="1372" dirty="0" err="1"/>
              <a:t>sc</a:t>
            </a:r>
            <a:r>
              <a:rPr lang="en-US" sz="1372" dirty="0"/>
              <a:t>(01|h\-|</a:t>
            </a:r>
            <a:r>
              <a:rPr lang="en-US" sz="1372" dirty="0" err="1"/>
              <a:t>oo|p</a:t>
            </a:r>
            <a:r>
              <a:rPr lang="en-US" sz="1372" dirty="0"/>
              <a:t>\-)|</a:t>
            </a:r>
            <a:r>
              <a:rPr lang="en-US" sz="1372" dirty="0" err="1"/>
              <a:t>sdk</a:t>
            </a:r>
            <a:r>
              <a:rPr lang="en-US" sz="1372" dirty="0"/>
              <a:t>\/|se(c(\-|0|1)|47|mc|nd|ri)|</a:t>
            </a:r>
            <a:r>
              <a:rPr lang="en-US" sz="1372" dirty="0" err="1"/>
              <a:t>sgh</a:t>
            </a:r>
            <a:r>
              <a:rPr lang="en-US" sz="1372" dirty="0"/>
              <a:t>\-|</a:t>
            </a:r>
            <a:r>
              <a:rPr lang="en-US" sz="1372" dirty="0" err="1"/>
              <a:t>shar|sie</a:t>
            </a:r>
            <a:r>
              <a:rPr lang="en-US" sz="1372" dirty="0"/>
              <a:t>(\-|m)|</a:t>
            </a:r>
            <a:r>
              <a:rPr lang="en-US" sz="1372" dirty="0" err="1"/>
              <a:t>sk</a:t>
            </a:r>
            <a:r>
              <a:rPr lang="en-US" sz="1372" dirty="0"/>
              <a:t>\-0|sl(45|id)|</a:t>
            </a:r>
            <a:r>
              <a:rPr lang="en-US" sz="1372" dirty="0" err="1"/>
              <a:t>sm</a:t>
            </a:r>
            <a:r>
              <a:rPr lang="en-US" sz="1372" dirty="0"/>
              <a:t>(al|ar|b3|it|t5)|so(</a:t>
            </a:r>
            <a:r>
              <a:rPr lang="en-US" sz="1372" dirty="0" err="1"/>
              <a:t>ft|ny</a:t>
            </a:r>
            <a:r>
              <a:rPr lang="en-US" sz="1372" dirty="0"/>
              <a:t>)|</a:t>
            </a:r>
            <a:r>
              <a:rPr lang="en-US" sz="1372" dirty="0" err="1"/>
              <a:t>sp</a:t>
            </a:r>
            <a:r>
              <a:rPr lang="en-US" sz="1372" dirty="0"/>
              <a:t>(01|h\-|v\-|v )|</a:t>
            </a:r>
            <a:r>
              <a:rPr lang="en-US" sz="1372" dirty="0" err="1"/>
              <a:t>sy</a:t>
            </a:r>
            <a:r>
              <a:rPr lang="en-US" sz="1372" dirty="0"/>
              <a:t>(01|mb)|t2(18|50)|t6(00|10|18)|ta(</a:t>
            </a:r>
            <a:r>
              <a:rPr lang="en-US" sz="1372" dirty="0" err="1"/>
              <a:t>gt|lk</a:t>
            </a:r>
            <a:r>
              <a:rPr lang="en-US" sz="1372" dirty="0"/>
              <a:t>)|</a:t>
            </a:r>
            <a:r>
              <a:rPr lang="en-US" sz="1372" dirty="0" err="1"/>
              <a:t>tcl</a:t>
            </a:r>
            <a:r>
              <a:rPr lang="en-US" sz="1372" dirty="0"/>
              <a:t>\-|</a:t>
            </a:r>
            <a:r>
              <a:rPr lang="en-US" sz="1372" dirty="0" err="1"/>
              <a:t>tdg</a:t>
            </a:r>
            <a:r>
              <a:rPr lang="en-US" sz="1372" dirty="0"/>
              <a:t>\-|</a:t>
            </a:r>
            <a:r>
              <a:rPr lang="en-US" sz="1372" dirty="0" err="1"/>
              <a:t>tel</a:t>
            </a:r>
            <a:r>
              <a:rPr lang="en-US" sz="1372" dirty="0"/>
              <a:t>(</a:t>
            </a:r>
            <a:r>
              <a:rPr lang="en-US" sz="1372" dirty="0" err="1"/>
              <a:t>i|m</a:t>
            </a:r>
            <a:r>
              <a:rPr lang="en-US" sz="1372" dirty="0"/>
              <a:t>)|</a:t>
            </a:r>
            <a:r>
              <a:rPr lang="en-US" sz="1372" dirty="0" err="1"/>
              <a:t>tim</a:t>
            </a:r>
            <a:r>
              <a:rPr lang="en-US" sz="1372" dirty="0"/>
              <a:t>\-|t\-</a:t>
            </a:r>
            <a:r>
              <a:rPr lang="en-US" sz="1372" dirty="0" err="1"/>
              <a:t>mo|to</a:t>
            </a:r>
            <a:r>
              <a:rPr lang="en-US" sz="1372" dirty="0"/>
              <a:t>(</a:t>
            </a:r>
            <a:r>
              <a:rPr lang="en-US" sz="1372" dirty="0" err="1"/>
              <a:t>pl|sh</a:t>
            </a:r>
            <a:r>
              <a:rPr lang="en-US" sz="1372" dirty="0"/>
              <a:t>)|</a:t>
            </a:r>
            <a:r>
              <a:rPr lang="en-US" sz="1372" dirty="0" err="1"/>
              <a:t>ts</a:t>
            </a:r>
            <a:r>
              <a:rPr lang="en-US" sz="1372" dirty="0"/>
              <a:t>(70|m\-|m3|m5)|</a:t>
            </a:r>
            <a:r>
              <a:rPr lang="en-US" sz="1372" dirty="0" err="1"/>
              <a:t>tx</a:t>
            </a:r>
            <a:r>
              <a:rPr lang="en-US" sz="1372" dirty="0"/>
              <a:t>\-9|up(\.b|g1|si)|utst|v400|v750|veri|vi(</a:t>
            </a:r>
            <a:r>
              <a:rPr lang="en-US" sz="1372" dirty="0" err="1"/>
              <a:t>rg|te</a:t>
            </a:r>
            <a:r>
              <a:rPr lang="en-US" sz="1372" dirty="0"/>
              <a:t>)|</a:t>
            </a:r>
            <a:r>
              <a:rPr lang="en-US" sz="1372" dirty="0" err="1"/>
              <a:t>vk</a:t>
            </a:r>
            <a:r>
              <a:rPr lang="en-US" sz="1372" dirty="0"/>
              <a:t>(40|5[0-3]|\-v)|vm40|voda|vulc|vx(52|53|60|61|70|80|81|83|85|98)|w3c(\-| )|</a:t>
            </a:r>
            <a:r>
              <a:rPr lang="en-US" sz="1372" dirty="0" err="1"/>
              <a:t>webc|whit|wi</a:t>
            </a:r>
            <a:r>
              <a:rPr lang="en-US" sz="1372" dirty="0"/>
              <a:t>(g |</a:t>
            </a:r>
            <a:r>
              <a:rPr lang="en-US" sz="1372" dirty="0" err="1"/>
              <a:t>nc|nw</a:t>
            </a:r>
            <a:r>
              <a:rPr lang="en-US" sz="1372" dirty="0"/>
              <a:t>)|wmlb|wonu|x700|yas\-|</a:t>
            </a:r>
            <a:r>
              <a:rPr lang="en-US" sz="1372" dirty="0" err="1"/>
              <a:t>your|zeto|zte</a:t>
            </a:r>
            <a:r>
              <a:rPr lang="en-US" sz="1372" dirty="0"/>
              <a:t>\-/</a:t>
            </a:r>
            <a:r>
              <a:rPr lang="en-US" sz="1372" dirty="0" err="1"/>
              <a:t>i.test</a:t>
            </a:r>
            <a:r>
              <a:rPr lang="en-US" sz="1372" dirty="0"/>
              <a:t>(</a:t>
            </a:r>
            <a:r>
              <a:rPr lang="en-US" sz="1372" dirty="0" err="1"/>
              <a:t>a.substr</a:t>
            </a:r>
            <a:r>
              <a:rPr lang="en-US" sz="1372" dirty="0"/>
              <a:t>(0,4)))check = true})(</a:t>
            </a:r>
            <a:r>
              <a:rPr lang="en-US" sz="1372" dirty="0" err="1"/>
              <a:t>navigator.userAgent</a:t>
            </a:r>
            <a:r>
              <a:rPr lang="en-US" sz="1372" dirty="0"/>
              <a:t>||</a:t>
            </a:r>
            <a:r>
              <a:rPr lang="en-US" sz="1372" dirty="0" err="1"/>
              <a:t>navigator.vendor</a:t>
            </a:r>
            <a:r>
              <a:rPr lang="en-US" sz="1372" dirty="0"/>
              <a:t>||</a:t>
            </a:r>
            <a:r>
              <a:rPr lang="en-US" sz="1372" dirty="0" err="1"/>
              <a:t>window.opera</a:t>
            </a:r>
            <a:r>
              <a:rPr lang="en-US" sz="1372" dirty="0"/>
              <a:t>);</a:t>
            </a:r>
          </a:p>
          <a:p>
            <a:r>
              <a:rPr lang="en-US" sz="1372" dirty="0"/>
              <a:t>return check; }</a:t>
            </a:r>
          </a:p>
          <a:p>
            <a:endParaRPr lang="en-US" sz="1372" dirty="0"/>
          </a:p>
        </p:txBody>
      </p:sp>
    </p:spTree>
    <p:extLst>
      <p:ext uri="{BB962C8B-B14F-4D97-AF65-F5344CB8AC3E}">
        <p14:creationId xmlns:p14="http://schemas.microsoft.com/office/powerpoint/2010/main" val="264847469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07284" y="2783635"/>
            <a:ext cx="8986222" cy="1792287"/>
          </a:xfrm>
        </p:spPr>
        <p:txBody>
          <a:bodyPr/>
          <a:lstStyle/>
          <a:p>
            <a:r>
              <a:rPr lang="en-US" sz="6000" dirty="0"/>
              <a:t>Please don’t do UA sniffing</a:t>
            </a:r>
          </a:p>
        </p:txBody>
      </p:sp>
    </p:spTree>
    <p:extLst>
      <p:ext uri="{BB962C8B-B14F-4D97-AF65-F5344CB8AC3E}">
        <p14:creationId xmlns:p14="http://schemas.microsoft.com/office/powerpoint/2010/main" val="3793748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25481716"/>
              </p:ext>
            </p:extLst>
          </p:nvPr>
        </p:nvGraphicFramePr>
        <p:xfrm>
          <a:off x="899410" y="719666"/>
          <a:ext cx="10298243" cy="5191760"/>
        </p:xfrm>
        <a:graphic>
          <a:graphicData uri="http://schemas.openxmlformats.org/drawingml/2006/table">
            <a:tbl>
              <a:tblPr firstRow="1" bandRow="1">
                <a:tableStyleId>{5C22544A-7EE6-4342-B048-85BDC9FD1C3A}</a:tableStyleId>
              </a:tblPr>
              <a:tblGrid>
                <a:gridCol w="1936197">
                  <a:extLst>
                    <a:ext uri="{9D8B030D-6E8A-4147-A177-3AD203B41FA5}">
                      <a16:colId xmlns:a16="http://schemas.microsoft.com/office/drawing/2014/main" val="3309407275"/>
                    </a:ext>
                  </a:extLst>
                </a:gridCol>
                <a:gridCol w="930641">
                  <a:extLst>
                    <a:ext uri="{9D8B030D-6E8A-4147-A177-3AD203B41FA5}">
                      <a16:colId xmlns:a16="http://schemas.microsoft.com/office/drawing/2014/main" val="3662083519"/>
                    </a:ext>
                  </a:extLst>
                </a:gridCol>
                <a:gridCol w="7431405">
                  <a:extLst>
                    <a:ext uri="{9D8B030D-6E8A-4147-A177-3AD203B41FA5}">
                      <a16:colId xmlns:a16="http://schemas.microsoft.com/office/drawing/2014/main" val="485203963"/>
                    </a:ext>
                  </a:extLst>
                </a:gridCol>
              </a:tblGrid>
              <a:tr h="370840">
                <a:tc>
                  <a:txBody>
                    <a:bodyPr/>
                    <a:lstStyle/>
                    <a:p>
                      <a:r>
                        <a:rPr lang="en-US" dirty="0">
                          <a:solidFill>
                            <a:srgbClr val="0070C0"/>
                          </a:solidFill>
                        </a:rPr>
                        <a:t>Time</a:t>
                      </a:r>
                    </a:p>
                  </a:txBody>
                  <a:tcPr/>
                </a:tc>
                <a:tc>
                  <a:txBody>
                    <a:bodyPr/>
                    <a:lstStyle/>
                    <a:p>
                      <a:r>
                        <a:rPr lang="en-US" dirty="0">
                          <a:solidFill>
                            <a:srgbClr val="0070C0"/>
                          </a:solidFill>
                        </a:rPr>
                        <a:t>Min.</a:t>
                      </a:r>
                    </a:p>
                  </a:txBody>
                  <a:tcPr/>
                </a:tc>
                <a:tc>
                  <a:txBody>
                    <a:bodyPr/>
                    <a:lstStyle/>
                    <a:p>
                      <a:r>
                        <a:rPr lang="en-US" dirty="0">
                          <a:solidFill>
                            <a:srgbClr val="0070C0"/>
                          </a:solidFill>
                        </a:rPr>
                        <a:t>Session</a:t>
                      </a:r>
                    </a:p>
                  </a:txBody>
                  <a:tcPr/>
                </a:tc>
                <a:extLst>
                  <a:ext uri="{0D108BD9-81ED-4DB2-BD59-A6C34878D82A}">
                    <a16:rowId xmlns:a16="http://schemas.microsoft.com/office/drawing/2014/main" val="1205484172"/>
                  </a:ext>
                </a:extLst>
              </a:tr>
              <a:tr h="370840">
                <a:tc>
                  <a:txBody>
                    <a:bodyPr/>
                    <a:lstStyle/>
                    <a:p>
                      <a:r>
                        <a:rPr lang="en-US" dirty="0">
                          <a:solidFill>
                            <a:srgbClr val="0070C0"/>
                          </a:solidFill>
                        </a:rPr>
                        <a:t>10:00 – </a:t>
                      </a:r>
                      <a:r>
                        <a:rPr lang="en-US" dirty="0" smtClean="0">
                          <a:solidFill>
                            <a:srgbClr val="0070C0"/>
                          </a:solidFill>
                        </a:rPr>
                        <a:t>10:05</a:t>
                      </a:r>
                      <a:endParaRPr lang="en-US" dirty="0">
                        <a:solidFill>
                          <a:srgbClr val="0070C0"/>
                        </a:solidFill>
                      </a:endParaRPr>
                    </a:p>
                  </a:txBody>
                  <a:tcPr/>
                </a:tc>
                <a:tc>
                  <a:txBody>
                    <a:bodyPr/>
                    <a:lstStyle/>
                    <a:p>
                      <a:r>
                        <a:rPr lang="en-US" dirty="0" smtClean="0">
                          <a:solidFill>
                            <a:srgbClr val="0070C0"/>
                          </a:solidFill>
                        </a:rPr>
                        <a:t>5</a:t>
                      </a:r>
                      <a:endParaRPr lang="en-US" dirty="0">
                        <a:solidFill>
                          <a:srgbClr val="0070C0"/>
                        </a:solidFill>
                      </a:endParaRPr>
                    </a:p>
                  </a:txBody>
                  <a:tcPr/>
                </a:tc>
                <a:tc>
                  <a:txBody>
                    <a:bodyPr/>
                    <a:lstStyle/>
                    <a:p>
                      <a:r>
                        <a:rPr lang="en-US" dirty="0">
                          <a:solidFill>
                            <a:srgbClr val="0070C0"/>
                          </a:solidFill>
                        </a:rPr>
                        <a:t>Welcome</a:t>
                      </a:r>
                    </a:p>
                  </a:txBody>
                  <a:tcPr/>
                </a:tc>
                <a:extLst>
                  <a:ext uri="{0D108BD9-81ED-4DB2-BD59-A6C34878D82A}">
                    <a16:rowId xmlns:a16="http://schemas.microsoft.com/office/drawing/2014/main" val="2173916189"/>
                  </a:ext>
                </a:extLst>
              </a:tr>
              <a:tr h="370840">
                <a:tc>
                  <a:txBody>
                    <a:bodyPr/>
                    <a:lstStyle/>
                    <a:p>
                      <a:r>
                        <a:rPr lang="en-US" dirty="0" smtClean="0">
                          <a:solidFill>
                            <a:srgbClr val="0070C0"/>
                          </a:solidFill>
                        </a:rPr>
                        <a:t>10:05 </a:t>
                      </a:r>
                      <a:r>
                        <a:rPr lang="en-US" dirty="0">
                          <a:solidFill>
                            <a:srgbClr val="0070C0"/>
                          </a:solidFill>
                        </a:rPr>
                        <a:t>– </a:t>
                      </a:r>
                      <a:r>
                        <a:rPr lang="en-US" dirty="0" smtClean="0">
                          <a:solidFill>
                            <a:srgbClr val="0070C0"/>
                          </a:solidFill>
                        </a:rPr>
                        <a:t>10:30</a:t>
                      </a:r>
                      <a:endParaRPr lang="en-US" dirty="0">
                        <a:solidFill>
                          <a:srgbClr val="0070C0"/>
                        </a:solidFill>
                      </a:endParaRPr>
                    </a:p>
                  </a:txBody>
                  <a:tcPr>
                    <a:solidFill>
                      <a:srgbClr val="FFFF00"/>
                    </a:solidFill>
                  </a:tcPr>
                </a:tc>
                <a:tc>
                  <a:txBody>
                    <a:bodyPr/>
                    <a:lstStyle/>
                    <a:p>
                      <a:r>
                        <a:rPr lang="en-US" dirty="0" smtClean="0">
                          <a:solidFill>
                            <a:srgbClr val="0070C0"/>
                          </a:solidFill>
                        </a:rPr>
                        <a:t>25</a:t>
                      </a:r>
                      <a:endParaRPr lang="en-US" dirty="0">
                        <a:solidFill>
                          <a:srgbClr val="0070C0"/>
                        </a:solidFill>
                      </a:endParaRPr>
                    </a:p>
                  </a:txBody>
                  <a:tcPr>
                    <a:solidFill>
                      <a:srgbClr val="FFFF00"/>
                    </a:solidFill>
                  </a:tcPr>
                </a:tc>
                <a:tc>
                  <a:txBody>
                    <a:bodyPr/>
                    <a:lstStyle/>
                    <a:p>
                      <a:r>
                        <a:rPr lang="en-US" dirty="0">
                          <a:solidFill>
                            <a:srgbClr val="0070C0"/>
                          </a:solidFill>
                        </a:rPr>
                        <a:t>Session 1 - </a:t>
                      </a:r>
                      <a:r>
                        <a:rPr lang="en-US" dirty="0" smtClean="0">
                          <a:solidFill>
                            <a:srgbClr val="0070C0"/>
                          </a:solidFill>
                        </a:rPr>
                        <a:t>Microsoft Edge, a break from the past</a:t>
                      </a:r>
                      <a:endParaRPr lang="en-US" dirty="0">
                        <a:solidFill>
                          <a:srgbClr val="0070C0"/>
                        </a:solidFill>
                      </a:endParaRPr>
                    </a:p>
                  </a:txBody>
                  <a:tcPr>
                    <a:solidFill>
                      <a:srgbClr val="FFFF00"/>
                    </a:solidFill>
                  </a:tcPr>
                </a:tc>
                <a:extLst>
                  <a:ext uri="{0D108BD9-81ED-4DB2-BD59-A6C34878D82A}">
                    <a16:rowId xmlns:a16="http://schemas.microsoft.com/office/drawing/2014/main" val="2451267770"/>
                  </a:ext>
                </a:extLst>
              </a:tr>
              <a:tr h="370840">
                <a:tc>
                  <a:txBody>
                    <a:bodyPr/>
                    <a:lstStyle/>
                    <a:p>
                      <a:r>
                        <a:rPr lang="en-US" dirty="0" smtClean="0">
                          <a:solidFill>
                            <a:srgbClr val="0070C0"/>
                          </a:solidFill>
                        </a:rPr>
                        <a:t>10:30 </a:t>
                      </a:r>
                      <a:r>
                        <a:rPr lang="en-US" dirty="0">
                          <a:solidFill>
                            <a:srgbClr val="0070C0"/>
                          </a:solidFill>
                        </a:rPr>
                        <a:t>– </a:t>
                      </a:r>
                      <a:r>
                        <a:rPr lang="en-US" dirty="0" smtClean="0">
                          <a:solidFill>
                            <a:srgbClr val="0070C0"/>
                          </a:solidFill>
                        </a:rPr>
                        <a:t>11:15</a:t>
                      </a:r>
                      <a:endParaRPr lang="en-US" dirty="0">
                        <a:solidFill>
                          <a:srgbClr val="0070C0"/>
                        </a:solidFill>
                      </a:endParaRPr>
                    </a:p>
                  </a:txBody>
                  <a:tcPr/>
                </a:tc>
                <a:tc>
                  <a:txBody>
                    <a:bodyPr/>
                    <a:lstStyle/>
                    <a:p>
                      <a:r>
                        <a:rPr lang="en-US" dirty="0">
                          <a:solidFill>
                            <a:srgbClr val="0070C0"/>
                          </a:solidFill>
                        </a:rPr>
                        <a:t>45</a:t>
                      </a:r>
                    </a:p>
                  </a:txBody>
                  <a:tcPr/>
                </a:tc>
                <a:tc>
                  <a:txBody>
                    <a:bodyPr/>
                    <a:lstStyle/>
                    <a:p>
                      <a:r>
                        <a:rPr lang="en-US" dirty="0">
                          <a:solidFill>
                            <a:srgbClr val="0070C0"/>
                          </a:solidFill>
                        </a:rPr>
                        <a:t>Session 2 - Innovations of the web</a:t>
                      </a:r>
                    </a:p>
                  </a:txBody>
                  <a:tcPr/>
                </a:tc>
                <a:extLst>
                  <a:ext uri="{0D108BD9-81ED-4DB2-BD59-A6C34878D82A}">
                    <a16:rowId xmlns:a16="http://schemas.microsoft.com/office/drawing/2014/main" val="3126021597"/>
                  </a:ext>
                </a:extLst>
              </a:tr>
              <a:tr h="370840">
                <a:tc>
                  <a:txBody>
                    <a:bodyPr/>
                    <a:lstStyle/>
                    <a:p>
                      <a:r>
                        <a:rPr lang="en-US" dirty="0" smtClean="0">
                          <a:solidFill>
                            <a:srgbClr val="0070C0"/>
                          </a:solidFill>
                        </a:rPr>
                        <a:t>11:15 </a:t>
                      </a:r>
                      <a:r>
                        <a:rPr lang="en-US" dirty="0">
                          <a:solidFill>
                            <a:srgbClr val="0070C0"/>
                          </a:solidFill>
                        </a:rPr>
                        <a:t>– </a:t>
                      </a:r>
                      <a:r>
                        <a:rPr lang="en-US" dirty="0" smtClean="0">
                          <a:solidFill>
                            <a:srgbClr val="0070C0"/>
                          </a:solidFill>
                        </a:rPr>
                        <a:t>11:45</a:t>
                      </a:r>
                      <a:endParaRPr lang="en-US" dirty="0">
                        <a:solidFill>
                          <a:srgbClr val="0070C0"/>
                        </a:solidFill>
                      </a:endParaRPr>
                    </a:p>
                  </a:txBody>
                  <a:tcPr/>
                </a:tc>
                <a:tc>
                  <a:txBody>
                    <a:bodyPr/>
                    <a:lstStyle/>
                    <a:p>
                      <a:r>
                        <a:rPr lang="en-US" dirty="0">
                          <a:solidFill>
                            <a:srgbClr val="0070C0"/>
                          </a:solidFill>
                        </a:rPr>
                        <a:t>30</a:t>
                      </a:r>
                    </a:p>
                  </a:txBody>
                  <a:tcPr/>
                </a:tc>
                <a:tc>
                  <a:txBody>
                    <a:bodyPr/>
                    <a:lstStyle/>
                    <a:p>
                      <a:r>
                        <a:rPr lang="en-US" dirty="0">
                          <a:solidFill>
                            <a:srgbClr val="0070C0"/>
                          </a:solidFill>
                        </a:rPr>
                        <a:t>Session 3 - Modern front-end tooling in Visual Studio</a:t>
                      </a:r>
                    </a:p>
                  </a:txBody>
                  <a:tcPr/>
                </a:tc>
                <a:extLst>
                  <a:ext uri="{0D108BD9-81ED-4DB2-BD59-A6C34878D82A}">
                    <a16:rowId xmlns:a16="http://schemas.microsoft.com/office/drawing/2014/main" val="1024661405"/>
                  </a:ext>
                </a:extLst>
              </a:tr>
              <a:tr h="370840">
                <a:tc>
                  <a:txBody>
                    <a:bodyPr/>
                    <a:lstStyle/>
                    <a:p>
                      <a:r>
                        <a:rPr lang="en-US" dirty="0" smtClean="0">
                          <a:solidFill>
                            <a:srgbClr val="0070C0"/>
                          </a:solidFill>
                        </a:rPr>
                        <a:t>11:45 </a:t>
                      </a:r>
                      <a:r>
                        <a:rPr lang="en-US" dirty="0">
                          <a:solidFill>
                            <a:srgbClr val="0070C0"/>
                          </a:solidFill>
                        </a:rPr>
                        <a:t>– 12:30</a:t>
                      </a:r>
                    </a:p>
                  </a:txBody>
                  <a:tcPr/>
                </a:tc>
                <a:tc>
                  <a:txBody>
                    <a:bodyPr/>
                    <a:lstStyle/>
                    <a:p>
                      <a:r>
                        <a:rPr lang="en-US" dirty="0" smtClean="0">
                          <a:solidFill>
                            <a:srgbClr val="0070C0"/>
                          </a:solidFill>
                        </a:rPr>
                        <a:t>45</a:t>
                      </a:r>
                      <a:endParaRPr lang="en-US" dirty="0">
                        <a:solidFill>
                          <a:srgbClr val="0070C0"/>
                        </a:solidFill>
                      </a:endParaRPr>
                    </a:p>
                  </a:txBody>
                  <a:tcPr/>
                </a:tc>
                <a:tc>
                  <a:txBody>
                    <a:bodyPr/>
                    <a:lstStyle/>
                    <a:p>
                      <a:r>
                        <a:rPr lang="en-US" dirty="0">
                          <a:solidFill>
                            <a:srgbClr val="0070C0"/>
                          </a:solidFill>
                        </a:rPr>
                        <a:t>HOL -  Modern front-end tooling in Visual Studio (part 1)</a:t>
                      </a:r>
                    </a:p>
                  </a:txBody>
                  <a:tcPr/>
                </a:tc>
                <a:extLst>
                  <a:ext uri="{0D108BD9-81ED-4DB2-BD59-A6C34878D82A}">
                    <a16:rowId xmlns:a16="http://schemas.microsoft.com/office/drawing/2014/main" val="4244512993"/>
                  </a:ext>
                </a:extLst>
              </a:tr>
              <a:tr h="370840">
                <a:tc>
                  <a:txBody>
                    <a:bodyPr/>
                    <a:lstStyle/>
                    <a:p>
                      <a:r>
                        <a:rPr lang="en-US" b="1" dirty="0">
                          <a:solidFill>
                            <a:srgbClr val="0070C0"/>
                          </a:solidFill>
                        </a:rPr>
                        <a:t>12:30 – 13:30</a:t>
                      </a:r>
                    </a:p>
                  </a:txBody>
                  <a:tcPr/>
                </a:tc>
                <a:tc>
                  <a:txBody>
                    <a:bodyPr/>
                    <a:lstStyle/>
                    <a:p>
                      <a:r>
                        <a:rPr lang="en-US" b="1" dirty="0">
                          <a:solidFill>
                            <a:srgbClr val="0070C0"/>
                          </a:solidFill>
                        </a:rPr>
                        <a:t>60</a:t>
                      </a:r>
                    </a:p>
                  </a:txBody>
                  <a:tcPr/>
                </a:tc>
                <a:tc>
                  <a:txBody>
                    <a:bodyPr/>
                    <a:lstStyle/>
                    <a:p>
                      <a:r>
                        <a:rPr lang="en-US" b="1" dirty="0">
                          <a:solidFill>
                            <a:srgbClr val="0070C0"/>
                          </a:solidFill>
                        </a:rPr>
                        <a:t>Lunch</a:t>
                      </a:r>
                    </a:p>
                  </a:txBody>
                  <a:tcPr/>
                </a:tc>
                <a:extLst>
                  <a:ext uri="{0D108BD9-81ED-4DB2-BD59-A6C34878D82A}">
                    <a16:rowId xmlns:a16="http://schemas.microsoft.com/office/drawing/2014/main" val="2737356650"/>
                  </a:ext>
                </a:extLst>
              </a:tr>
              <a:tr h="370840">
                <a:tc>
                  <a:txBody>
                    <a:bodyPr/>
                    <a:lstStyle/>
                    <a:p>
                      <a:r>
                        <a:rPr lang="en-US" dirty="0">
                          <a:solidFill>
                            <a:srgbClr val="0070C0"/>
                          </a:solidFill>
                        </a:rPr>
                        <a:t>13:30 – 14:00</a:t>
                      </a:r>
                    </a:p>
                  </a:txBody>
                  <a:tcPr/>
                </a:tc>
                <a:tc>
                  <a:txBody>
                    <a:bodyPr/>
                    <a:lstStyle/>
                    <a:p>
                      <a:r>
                        <a:rPr lang="en-US" dirty="0">
                          <a:solidFill>
                            <a:srgbClr val="0070C0"/>
                          </a:solidFill>
                        </a:rPr>
                        <a:t>30</a:t>
                      </a:r>
                    </a:p>
                  </a:txBody>
                  <a:tcPr/>
                </a:tc>
                <a:tc>
                  <a:txBody>
                    <a:bodyPr/>
                    <a:lstStyle/>
                    <a:p>
                      <a:r>
                        <a:rPr lang="en-US" dirty="0">
                          <a:solidFill>
                            <a:srgbClr val="0070C0"/>
                          </a:solidFill>
                        </a:rPr>
                        <a:t>HOL -  Modern front-end tooling in Visual Studio (part 2)</a:t>
                      </a:r>
                    </a:p>
                  </a:txBody>
                  <a:tcPr/>
                </a:tc>
                <a:extLst>
                  <a:ext uri="{0D108BD9-81ED-4DB2-BD59-A6C34878D82A}">
                    <a16:rowId xmlns:a16="http://schemas.microsoft.com/office/drawing/2014/main" val="624377465"/>
                  </a:ext>
                </a:extLst>
              </a:tr>
              <a:tr h="370840">
                <a:tc>
                  <a:txBody>
                    <a:bodyPr/>
                    <a:lstStyle/>
                    <a:p>
                      <a:r>
                        <a:rPr lang="en-US" dirty="0">
                          <a:solidFill>
                            <a:srgbClr val="0070C0"/>
                          </a:solidFill>
                        </a:rPr>
                        <a:t>14:00 – 14:30</a:t>
                      </a:r>
                    </a:p>
                  </a:txBody>
                  <a:tcPr/>
                </a:tc>
                <a:tc>
                  <a:txBody>
                    <a:bodyPr/>
                    <a:lstStyle/>
                    <a:p>
                      <a:r>
                        <a:rPr lang="en-US" dirty="0">
                          <a:solidFill>
                            <a:srgbClr val="0070C0"/>
                          </a:solidFill>
                        </a:rPr>
                        <a:t>30</a:t>
                      </a:r>
                    </a:p>
                  </a:txBody>
                  <a:tcPr/>
                </a:tc>
                <a:tc>
                  <a:txBody>
                    <a:bodyPr/>
                    <a:lstStyle/>
                    <a:p>
                      <a:r>
                        <a:rPr lang="en-US" dirty="0">
                          <a:solidFill>
                            <a:srgbClr val="0070C0"/>
                          </a:solidFill>
                        </a:rPr>
                        <a:t>Session 4 - Introduction to ASP.NET Core &amp; Visual Studio Code</a:t>
                      </a:r>
                    </a:p>
                  </a:txBody>
                  <a:tcPr/>
                </a:tc>
                <a:extLst>
                  <a:ext uri="{0D108BD9-81ED-4DB2-BD59-A6C34878D82A}">
                    <a16:rowId xmlns:a16="http://schemas.microsoft.com/office/drawing/2014/main" val="304076149"/>
                  </a:ext>
                </a:extLst>
              </a:tr>
              <a:tr h="370840">
                <a:tc>
                  <a:txBody>
                    <a:bodyPr/>
                    <a:lstStyle/>
                    <a:p>
                      <a:r>
                        <a:rPr lang="en-US" dirty="0">
                          <a:solidFill>
                            <a:srgbClr val="0070C0"/>
                          </a:solidFill>
                        </a:rPr>
                        <a:t>14:30 – 15:00</a:t>
                      </a:r>
                    </a:p>
                  </a:txBody>
                  <a:tcPr/>
                </a:tc>
                <a:tc>
                  <a:txBody>
                    <a:bodyPr/>
                    <a:lstStyle/>
                    <a:p>
                      <a:r>
                        <a:rPr lang="en-US" dirty="0">
                          <a:solidFill>
                            <a:srgbClr val="0070C0"/>
                          </a:solidFill>
                        </a:rPr>
                        <a:t>30</a:t>
                      </a:r>
                    </a:p>
                  </a:txBody>
                  <a:tcPr/>
                </a:tc>
                <a:tc>
                  <a:txBody>
                    <a:bodyPr/>
                    <a:lstStyle/>
                    <a:p>
                      <a:r>
                        <a:rPr lang="en-US" dirty="0">
                          <a:solidFill>
                            <a:srgbClr val="0070C0"/>
                          </a:solidFill>
                        </a:rPr>
                        <a:t>HOL - Introduction to ASP.NET Core 1.0</a:t>
                      </a:r>
                    </a:p>
                  </a:txBody>
                  <a:tcPr/>
                </a:tc>
                <a:extLst>
                  <a:ext uri="{0D108BD9-81ED-4DB2-BD59-A6C34878D82A}">
                    <a16:rowId xmlns:a16="http://schemas.microsoft.com/office/drawing/2014/main" val="1431878753"/>
                  </a:ext>
                </a:extLst>
              </a:tr>
              <a:tr h="370840">
                <a:tc>
                  <a:txBody>
                    <a:bodyPr/>
                    <a:lstStyle/>
                    <a:p>
                      <a:r>
                        <a:rPr lang="en-US" b="1" dirty="0">
                          <a:solidFill>
                            <a:srgbClr val="0070C0"/>
                          </a:solidFill>
                        </a:rPr>
                        <a:t>15:00 – 15:15</a:t>
                      </a:r>
                    </a:p>
                  </a:txBody>
                  <a:tcPr/>
                </a:tc>
                <a:tc>
                  <a:txBody>
                    <a:bodyPr/>
                    <a:lstStyle/>
                    <a:p>
                      <a:r>
                        <a:rPr lang="en-US" b="1" dirty="0">
                          <a:solidFill>
                            <a:srgbClr val="0070C0"/>
                          </a:solidFill>
                        </a:rPr>
                        <a:t>15</a:t>
                      </a:r>
                    </a:p>
                  </a:txBody>
                  <a:tcPr/>
                </a:tc>
                <a:tc>
                  <a:txBody>
                    <a:bodyPr/>
                    <a:lstStyle/>
                    <a:p>
                      <a:r>
                        <a:rPr lang="en-US" b="1" dirty="0">
                          <a:solidFill>
                            <a:srgbClr val="0070C0"/>
                          </a:solidFill>
                        </a:rPr>
                        <a:t>Break</a:t>
                      </a:r>
                    </a:p>
                  </a:txBody>
                  <a:tcPr/>
                </a:tc>
                <a:extLst>
                  <a:ext uri="{0D108BD9-81ED-4DB2-BD59-A6C34878D82A}">
                    <a16:rowId xmlns:a16="http://schemas.microsoft.com/office/drawing/2014/main" val="4059543129"/>
                  </a:ext>
                </a:extLst>
              </a:tr>
              <a:tr h="370840">
                <a:tc>
                  <a:txBody>
                    <a:bodyPr/>
                    <a:lstStyle/>
                    <a:p>
                      <a:r>
                        <a:rPr lang="en-US" dirty="0">
                          <a:solidFill>
                            <a:srgbClr val="0070C0"/>
                          </a:solidFill>
                        </a:rPr>
                        <a:t>15:15 – </a:t>
                      </a:r>
                      <a:r>
                        <a:rPr lang="en-US" dirty="0" smtClean="0">
                          <a:solidFill>
                            <a:srgbClr val="0070C0"/>
                          </a:solidFill>
                        </a:rPr>
                        <a:t>16:00</a:t>
                      </a:r>
                      <a:endParaRPr lang="en-US" dirty="0">
                        <a:solidFill>
                          <a:srgbClr val="0070C0"/>
                        </a:solidFill>
                      </a:endParaRPr>
                    </a:p>
                  </a:txBody>
                  <a:tcPr/>
                </a:tc>
                <a:tc>
                  <a:txBody>
                    <a:bodyPr/>
                    <a:lstStyle/>
                    <a:p>
                      <a:r>
                        <a:rPr lang="en-US" dirty="0" smtClean="0">
                          <a:solidFill>
                            <a:srgbClr val="0070C0"/>
                          </a:solidFill>
                        </a:rPr>
                        <a:t>45</a:t>
                      </a:r>
                      <a:endParaRPr lang="en-US" dirty="0">
                        <a:solidFill>
                          <a:srgbClr val="0070C0"/>
                        </a:solidFill>
                      </a:endParaRPr>
                    </a:p>
                  </a:txBody>
                  <a:tcPr/>
                </a:tc>
                <a:tc>
                  <a:txBody>
                    <a:bodyPr/>
                    <a:lstStyle/>
                    <a:p>
                      <a:r>
                        <a:rPr lang="en-US" dirty="0">
                          <a:solidFill>
                            <a:srgbClr val="0070C0"/>
                          </a:solidFill>
                        </a:rPr>
                        <a:t>Session 5 - Introduction to Azure for web developers</a:t>
                      </a:r>
                    </a:p>
                  </a:txBody>
                  <a:tcPr/>
                </a:tc>
                <a:extLst>
                  <a:ext uri="{0D108BD9-81ED-4DB2-BD59-A6C34878D82A}">
                    <a16:rowId xmlns:a16="http://schemas.microsoft.com/office/drawing/2014/main" val="746219908"/>
                  </a:ext>
                </a:extLst>
              </a:tr>
              <a:tr h="370840">
                <a:tc>
                  <a:txBody>
                    <a:bodyPr/>
                    <a:lstStyle/>
                    <a:p>
                      <a:r>
                        <a:rPr lang="en-US" dirty="0" smtClean="0">
                          <a:solidFill>
                            <a:srgbClr val="0070C0"/>
                          </a:solidFill>
                        </a:rPr>
                        <a:t>16:00 </a:t>
                      </a:r>
                      <a:r>
                        <a:rPr lang="en-US" dirty="0">
                          <a:solidFill>
                            <a:srgbClr val="0070C0"/>
                          </a:solidFill>
                        </a:rPr>
                        <a:t>– 16:50</a:t>
                      </a:r>
                    </a:p>
                  </a:txBody>
                  <a:tcPr/>
                </a:tc>
                <a:tc>
                  <a:txBody>
                    <a:bodyPr/>
                    <a:lstStyle/>
                    <a:p>
                      <a:r>
                        <a:rPr lang="en-US" dirty="0">
                          <a:solidFill>
                            <a:srgbClr val="0070C0"/>
                          </a:solidFill>
                        </a:rPr>
                        <a:t>50</a:t>
                      </a:r>
                    </a:p>
                  </a:txBody>
                  <a:tcPr/>
                </a:tc>
                <a:tc>
                  <a:txBody>
                    <a:bodyPr/>
                    <a:lstStyle/>
                    <a:p>
                      <a:r>
                        <a:rPr lang="en-US" dirty="0">
                          <a:solidFill>
                            <a:srgbClr val="0070C0"/>
                          </a:solidFill>
                        </a:rPr>
                        <a:t>HOL - Getting started with Azure App Service Web Apps</a:t>
                      </a:r>
                    </a:p>
                  </a:txBody>
                  <a:tcPr/>
                </a:tc>
                <a:extLst>
                  <a:ext uri="{0D108BD9-81ED-4DB2-BD59-A6C34878D82A}">
                    <a16:rowId xmlns:a16="http://schemas.microsoft.com/office/drawing/2014/main" val="2437535365"/>
                  </a:ext>
                </a:extLst>
              </a:tr>
              <a:tr h="370840">
                <a:tc>
                  <a:txBody>
                    <a:bodyPr/>
                    <a:lstStyle/>
                    <a:p>
                      <a:r>
                        <a:rPr lang="en-US" dirty="0">
                          <a:solidFill>
                            <a:srgbClr val="0070C0"/>
                          </a:solidFill>
                        </a:rPr>
                        <a:t>16:50 – 17:00</a:t>
                      </a:r>
                    </a:p>
                  </a:txBody>
                  <a:tcPr/>
                </a:tc>
                <a:tc>
                  <a:txBody>
                    <a:bodyPr/>
                    <a:lstStyle/>
                    <a:p>
                      <a:r>
                        <a:rPr lang="en-US" dirty="0">
                          <a:solidFill>
                            <a:srgbClr val="0070C0"/>
                          </a:solidFill>
                        </a:rPr>
                        <a:t>10</a:t>
                      </a:r>
                    </a:p>
                  </a:txBody>
                  <a:tcPr/>
                </a:tc>
                <a:tc>
                  <a:txBody>
                    <a:bodyPr/>
                    <a:lstStyle/>
                    <a:p>
                      <a:r>
                        <a:rPr lang="en-US" dirty="0">
                          <a:solidFill>
                            <a:srgbClr val="0070C0"/>
                          </a:solidFill>
                        </a:rPr>
                        <a:t>Conclusion</a:t>
                      </a:r>
                    </a:p>
                  </a:txBody>
                  <a:tcPr/>
                </a:tc>
                <a:extLst>
                  <a:ext uri="{0D108BD9-81ED-4DB2-BD59-A6C34878D82A}">
                    <a16:rowId xmlns:a16="http://schemas.microsoft.com/office/drawing/2014/main" val="3627853582"/>
                  </a:ext>
                </a:extLst>
              </a:tr>
            </a:tbl>
          </a:graphicData>
        </a:graphic>
      </p:graphicFrame>
    </p:spTree>
    <p:extLst>
      <p:ext uri="{BB962C8B-B14F-4D97-AF65-F5344CB8AC3E}">
        <p14:creationId xmlns:p14="http://schemas.microsoft.com/office/powerpoint/2010/main" val="81982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11388" y="2084388"/>
            <a:ext cx="9980612" cy="1792287"/>
          </a:xfrm>
        </p:spPr>
        <p:txBody>
          <a:bodyPr/>
          <a:lstStyle/>
          <a:p>
            <a:r>
              <a:rPr lang="en-US" strike="sngStrike" dirty="0"/>
              <a:t>Please don’t do UA sniffing</a:t>
            </a:r>
            <a:r>
              <a:rPr lang="en-US" dirty="0"/>
              <a:t/>
            </a:r>
            <a:br>
              <a:rPr lang="en-US" dirty="0"/>
            </a:br>
            <a:r>
              <a:rPr lang="en-US" dirty="0"/>
              <a:t>Please avoid UA sniffing as much as possible</a:t>
            </a:r>
          </a:p>
        </p:txBody>
      </p:sp>
      <p:sp>
        <p:nvSpPr>
          <p:cNvPr id="3" name="Rectangle 2"/>
          <p:cNvSpPr/>
          <p:nvPr/>
        </p:nvSpPr>
        <p:spPr>
          <a:xfrm>
            <a:off x="2211492" y="4250723"/>
            <a:ext cx="8329281" cy="15388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Always do feature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(If isolating a bug) Sniff for specific browser versions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Assume unknown browsers are good</a:t>
            </a:r>
          </a:p>
        </p:txBody>
      </p:sp>
    </p:spTree>
    <p:extLst>
      <p:ext uri="{BB962C8B-B14F-4D97-AF65-F5344CB8AC3E}">
        <p14:creationId xmlns:p14="http://schemas.microsoft.com/office/powerpoint/2010/main" val="85694992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About:flags</a:t>
            </a:r>
            <a:endParaRPr lang="en-US" dirty="0"/>
          </a:p>
        </p:txBody>
      </p:sp>
      <p:pic>
        <p:nvPicPr>
          <p:cNvPr id="5" name="Picture 4"/>
          <p:cNvPicPr>
            <a:picLocks noChangeAspect="1"/>
          </p:cNvPicPr>
          <p:nvPr/>
        </p:nvPicPr>
        <p:blipFill>
          <a:blip r:embed="rId3"/>
          <a:stretch>
            <a:fillRect/>
          </a:stretch>
        </p:blipFill>
        <p:spPr>
          <a:xfrm>
            <a:off x="3759694" y="289511"/>
            <a:ext cx="8165386" cy="6374732"/>
          </a:xfrm>
          <a:prstGeom prst="rect">
            <a:avLst/>
          </a:prstGeom>
        </p:spPr>
      </p:pic>
    </p:spTree>
    <p:extLst>
      <p:ext uri="{BB962C8B-B14F-4D97-AF65-F5344CB8AC3E}">
        <p14:creationId xmlns:p14="http://schemas.microsoft.com/office/powerpoint/2010/main" val="275201710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63941" y="307764"/>
            <a:ext cx="11202987" cy="863313"/>
          </a:xfrm>
        </p:spPr>
        <p:txBody>
          <a:bodyPr/>
          <a:lstStyle/>
          <a:p>
            <a:pPr marL="0" indent="0">
              <a:buNone/>
            </a:pPr>
            <a:r>
              <a:rPr lang="en-US" sz="4900" dirty="0" smtClean="0"/>
              <a:t>Removing code (yay!)</a:t>
            </a:r>
            <a:endParaRPr lang="en-US" sz="4900" dirty="0"/>
          </a:p>
        </p:txBody>
      </p:sp>
      <p:sp>
        <p:nvSpPr>
          <p:cNvPr id="3" name="TextBox 2"/>
          <p:cNvSpPr txBox="1"/>
          <p:nvPr/>
        </p:nvSpPr>
        <p:spPr>
          <a:xfrm>
            <a:off x="399294" y="2401224"/>
            <a:ext cx="793917" cy="459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a:ea typeface="+mn-ea"/>
                <a:cs typeface="+mn-cs"/>
              </a:rPr>
              <a:t>VML</a:t>
            </a:r>
          </a:p>
        </p:txBody>
      </p:sp>
      <p:sp>
        <p:nvSpPr>
          <p:cNvPr id="4" name="TextBox 3"/>
          <p:cNvSpPr txBox="1"/>
          <p:nvPr/>
        </p:nvSpPr>
        <p:spPr>
          <a:xfrm>
            <a:off x="1754771" y="1908851"/>
            <a:ext cx="1982979" cy="4690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err="1">
                <a:ln>
                  <a:noFill/>
                </a:ln>
                <a:solidFill>
                  <a:srgbClr val="FFFF00"/>
                </a:solidFill>
                <a:effectLst/>
                <a:uLnTx/>
                <a:uFillTx/>
                <a:latin typeface="Segoe UI"/>
                <a:ea typeface="+mn-ea"/>
                <a:cs typeface="+mn-cs"/>
              </a:rPr>
              <a:t>attachEvent</a:t>
            </a:r>
            <a:r>
              <a:rPr kumimoji="0" lang="en-US" sz="2448" b="0" i="0" u="none" strike="noStrike" kern="1200" cap="none" spc="0" normalizeH="0" baseline="0" noProof="0" dirty="0">
                <a:ln>
                  <a:noFill/>
                </a:ln>
                <a:solidFill>
                  <a:srgbClr val="FFFF00"/>
                </a:solidFill>
                <a:effectLst/>
                <a:uLnTx/>
                <a:uFillTx/>
                <a:latin typeface="Segoe UI"/>
                <a:ea typeface="+mn-ea"/>
                <a:cs typeface="+mn-cs"/>
              </a:rPr>
              <a:t>()</a:t>
            </a:r>
          </a:p>
        </p:txBody>
      </p:sp>
      <p:sp>
        <p:nvSpPr>
          <p:cNvPr id="5" name="TextBox 4"/>
          <p:cNvSpPr txBox="1"/>
          <p:nvPr/>
        </p:nvSpPr>
        <p:spPr>
          <a:xfrm>
            <a:off x="1344282" y="3836905"/>
            <a:ext cx="1403656" cy="459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a:ea typeface="+mn-ea"/>
                <a:cs typeface="+mn-cs"/>
              </a:rPr>
              <a:t>VB Script</a:t>
            </a:r>
          </a:p>
        </p:txBody>
      </p:sp>
      <p:sp>
        <p:nvSpPr>
          <p:cNvPr id="6" name="TextBox 5"/>
          <p:cNvSpPr txBox="1"/>
          <p:nvPr/>
        </p:nvSpPr>
        <p:spPr>
          <a:xfrm>
            <a:off x="2817128" y="5005916"/>
            <a:ext cx="3300446" cy="459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a:ea typeface="+mn-ea"/>
                <a:cs typeface="+mn-cs"/>
              </a:rPr>
              <a:t>Conditional Comments</a:t>
            </a:r>
          </a:p>
        </p:txBody>
      </p:sp>
      <p:sp>
        <p:nvSpPr>
          <p:cNvPr id="7" name="TextBox 6"/>
          <p:cNvSpPr txBox="1"/>
          <p:nvPr/>
        </p:nvSpPr>
        <p:spPr>
          <a:xfrm>
            <a:off x="3762216" y="3114920"/>
            <a:ext cx="2575171" cy="459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a:ea typeface="+mn-ea"/>
                <a:cs typeface="+mn-cs"/>
              </a:rPr>
              <a:t>X-UA-Compatible</a:t>
            </a:r>
          </a:p>
        </p:txBody>
      </p:sp>
      <p:sp>
        <p:nvSpPr>
          <p:cNvPr id="9" name="TextBox 8"/>
          <p:cNvSpPr txBox="1"/>
          <p:nvPr/>
        </p:nvSpPr>
        <p:spPr>
          <a:xfrm>
            <a:off x="6176974" y="4320989"/>
            <a:ext cx="1785655" cy="459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00"/>
                </a:solidFill>
                <a:effectLst/>
                <a:uLnTx/>
                <a:uFillTx/>
                <a:latin typeface="Segoe UI"/>
                <a:ea typeface="+mn-ea"/>
                <a:cs typeface="+mn-cs"/>
              </a:rPr>
              <a:t>currentStyle</a:t>
            </a:r>
            <a:endParaRPr kumimoji="0" lang="en-US" sz="2400" b="0" i="0" u="none" strike="noStrike" kern="1200" cap="none" spc="0" normalizeH="0" baseline="0" noProof="0" dirty="0">
              <a:ln>
                <a:noFill/>
              </a:ln>
              <a:solidFill>
                <a:srgbClr val="FFFF00"/>
              </a:solidFill>
              <a:effectLst/>
              <a:uLnTx/>
              <a:uFillTx/>
              <a:latin typeface="Segoe UI"/>
              <a:ea typeface="+mn-ea"/>
              <a:cs typeface="+mn-cs"/>
            </a:endParaRPr>
          </a:p>
        </p:txBody>
      </p:sp>
      <p:sp>
        <p:nvSpPr>
          <p:cNvPr id="10" name="TextBox 9"/>
          <p:cNvSpPr txBox="1"/>
          <p:nvPr/>
        </p:nvSpPr>
        <p:spPr>
          <a:xfrm>
            <a:off x="8739419" y="3361107"/>
            <a:ext cx="2367043" cy="459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a:ea typeface="+mn-ea"/>
                <a:cs typeface="+mn-cs"/>
              </a:rPr>
              <a:t>IE Layout Quirks</a:t>
            </a:r>
          </a:p>
        </p:txBody>
      </p:sp>
      <p:sp>
        <p:nvSpPr>
          <p:cNvPr id="11" name="TextBox 10"/>
          <p:cNvSpPr txBox="1"/>
          <p:nvPr/>
        </p:nvSpPr>
        <p:spPr>
          <a:xfrm>
            <a:off x="7906001" y="5224111"/>
            <a:ext cx="2792414" cy="459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a:ea typeface="+mn-ea"/>
                <a:cs typeface="+mn-cs"/>
              </a:rPr>
              <a:t>MS-prefixed Events</a:t>
            </a:r>
          </a:p>
        </p:txBody>
      </p:sp>
    </p:spTree>
    <p:extLst>
      <p:ext uri="{BB962C8B-B14F-4D97-AF65-F5344CB8AC3E}">
        <p14:creationId xmlns:p14="http://schemas.microsoft.com/office/powerpoint/2010/main" val="25809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900"/>
                                        <p:tgtEl>
                                          <p:spTgt spid="11"/>
                                        </p:tgtEl>
                                      </p:cBhvr>
                                    </p:animEffect>
                                    <p:anim calcmode="lin" valueType="num">
                                      <p:cBhvr>
                                        <p:cTn id="50" dur="900" fill="hold"/>
                                        <p:tgtEl>
                                          <p:spTgt spid="11"/>
                                        </p:tgtEl>
                                        <p:attrNameLst>
                                          <p:attrName>ppt_x</p:attrName>
                                        </p:attrNameLst>
                                      </p:cBhvr>
                                      <p:tavLst>
                                        <p:tav tm="0">
                                          <p:val>
                                            <p:strVal val="#ppt_x"/>
                                          </p:val>
                                        </p:tav>
                                        <p:tav tm="100000">
                                          <p:val>
                                            <p:strVal val="#ppt_x"/>
                                          </p:val>
                                        </p:tav>
                                      </p:tavLst>
                                    </p:anim>
                                    <p:anim calcmode="lin" valueType="num">
                                      <p:cBhvr>
                                        <p:cTn id="51" dur="9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Oval 1"/>
          <p:cNvSpPr/>
          <p:nvPr/>
        </p:nvSpPr>
        <p:spPr bwMode="auto">
          <a:xfrm>
            <a:off x="1277717" y="1187938"/>
            <a:ext cx="4183316" cy="4183316"/>
          </a:xfrm>
          <a:prstGeom prst="ellipse">
            <a:avLst/>
          </a:prstGeom>
          <a:solidFill>
            <a:srgbClr val="D83B0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47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220k+</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Unique LoC Removed</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6 document modes</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300+ APIs removed</a:t>
            </a:r>
          </a:p>
        </p:txBody>
      </p:sp>
      <p:sp>
        <p:nvSpPr>
          <p:cNvPr id="3" name="Oval 2"/>
          <p:cNvSpPr/>
          <p:nvPr/>
        </p:nvSpPr>
        <p:spPr bwMode="auto">
          <a:xfrm>
            <a:off x="6805670" y="1187938"/>
            <a:ext cx="4183316" cy="4183316"/>
          </a:xfrm>
          <a:prstGeom prst="ellipse">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47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300k+</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Unique LoC Added</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49 New Major Features</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4200+ Interop Fixes</a:t>
            </a:r>
          </a:p>
        </p:txBody>
      </p:sp>
    </p:spTree>
    <p:extLst>
      <p:ext uri="{BB962C8B-B14F-4D97-AF65-F5344CB8AC3E}">
        <p14:creationId xmlns:p14="http://schemas.microsoft.com/office/powerpoint/2010/main" val="413432529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New </a:t>
            </a:r>
            <a:r>
              <a:rPr lang="fr-FR" dirty="0" err="1" smtClean="0"/>
              <a:t>features</a:t>
            </a:r>
            <a:r>
              <a:rPr lang="fr-FR" dirty="0" smtClean="0"/>
              <a: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6531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smtClean="0"/>
              <a:t>Planning in the open</a:t>
            </a:r>
            <a:endParaRPr lang="en-US" dirty="0"/>
          </a:p>
        </p:txBody>
      </p:sp>
      <p:pic>
        <p:nvPicPr>
          <p:cNvPr id="5" name="Picture 4"/>
          <p:cNvPicPr>
            <a:picLocks noChangeAspect="1"/>
          </p:cNvPicPr>
          <p:nvPr/>
        </p:nvPicPr>
        <p:blipFill>
          <a:blip r:embed="rId2"/>
          <a:stretch>
            <a:fillRect/>
          </a:stretch>
        </p:blipFill>
        <p:spPr>
          <a:xfrm>
            <a:off x="1645738" y="1189038"/>
            <a:ext cx="8906147" cy="8952340"/>
          </a:xfrm>
          <a:prstGeom prst="rect">
            <a:avLst/>
          </a:prstGeom>
        </p:spPr>
      </p:pic>
    </p:spTree>
    <p:extLst>
      <p:ext uri="{BB962C8B-B14F-4D97-AF65-F5344CB8AC3E}">
        <p14:creationId xmlns:p14="http://schemas.microsoft.com/office/powerpoint/2010/main" val="201871885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989013" y="503238"/>
            <a:ext cx="11202987" cy="728662"/>
          </a:xfrm>
        </p:spPr>
        <p:txBody>
          <a:bodyPr/>
          <a:lstStyle/>
          <a:p>
            <a:pPr marL="0" indent="0">
              <a:buNone/>
            </a:pPr>
            <a:r>
              <a:rPr lang="en-US" dirty="0" smtClean="0"/>
              <a:t>What’s available in Microsoft Edge now</a:t>
            </a:r>
            <a:endParaRPr lang="en-US" dirty="0"/>
          </a:p>
        </p:txBody>
      </p:sp>
      <p:grpSp>
        <p:nvGrpSpPr>
          <p:cNvPr id="19" name="Group 18"/>
          <p:cNvGrpSpPr/>
          <p:nvPr/>
        </p:nvGrpSpPr>
        <p:grpSpPr>
          <a:xfrm>
            <a:off x="611411" y="1403064"/>
            <a:ext cx="11091641" cy="5031501"/>
            <a:chOff x="374651" y="917575"/>
            <a:chExt cx="8319911" cy="3774161"/>
          </a:xfrm>
        </p:grpSpPr>
        <p:pic>
          <p:nvPicPr>
            <p:cNvPr id="12" name="Picture 11"/>
            <p:cNvPicPr>
              <a:picLocks noChangeAspect="1"/>
            </p:cNvPicPr>
            <p:nvPr/>
          </p:nvPicPr>
          <p:blipFill>
            <a:blip r:embed="rId2"/>
            <a:stretch>
              <a:fillRect/>
            </a:stretch>
          </p:blipFill>
          <p:spPr>
            <a:xfrm>
              <a:off x="374651" y="923925"/>
              <a:ext cx="2351457" cy="2762601"/>
            </a:xfrm>
            <a:prstGeom prst="rect">
              <a:avLst/>
            </a:prstGeom>
          </p:spPr>
        </p:pic>
        <p:pic>
          <p:nvPicPr>
            <p:cNvPr id="13" name="Picture 12"/>
            <p:cNvPicPr>
              <a:picLocks noChangeAspect="1"/>
            </p:cNvPicPr>
            <p:nvPr/>
          </p:nvPicPr>
          <p:blipFill rotWithShape="1">
            <a:blip r:embed="rId3"/>
            <a:srcRect l="1" r="-3175" b="66800"/>
            <a:stretch/>
          </p:blipFill>
          <p:spPr>
            <a:xfrm>
              <a:off x="374651" y="3686526"/>
              <a:ext cx="2436916" cy="1005115"/>
            </a:xfrm>
            <a:prstGeom prst="rect">
              <a:avLst/>
            </a:prstGeom>
          </p:spPr>
        </p:pic>
        <p:pic>
          <p:nvPicPr>
            <p:cNvPr id="14" name="Picture 13"/>
            <p:cNvPicPr>
              <a:picLocks noChangeAspect="1"/>
            </p:cNvPicPr>
            <p:nvPr/>
          </p:nvPicPr>
          <p:blipFill>
            <a:blip r:embed="rId4"/>
            <a:stretch>
              <a:fillRect/>
            </a:stretch>
          </p:blipFill>
          <p:spPr>
            <a:xfrm>
              <a:off x="2876254" y="923925"/>
              <a:ext cx="2345226" cy="3011688"/>
            </a:xfrm>
            <a:prstGeom prst="rect">
              <a:avLst/>
            </a:prstGeom>
          </p:spPr>
        </p:pic>
        <p:pic>
          <p:nvPicPr>
            <p:cNvPr id="15" name="Picture 14"/>
            <p:cNvPicPr>
              <a:picLocks noChangeAspect="1"/>
            </p:cNvPicPr>
            <p:nvPr/>
          </p:nvPicPr>
          <p:blipFill rotWithShape="1">
            <a:blip r:embed="rId5"/>
            <a:srcRect r="3708"/>
            <a:stretch/>
          </p:blipFill>
          <p:spPr>
            <a:xfrm>
              <a:off x="2874860" y="3935708"/>
              <a:ext cx="2343446" cy="756028"/>
            </a:xfrm>
            <a:prstGeom prst="rect">
              <a:avLst/>
            </a:prstGeom>
          </p:spPr>
        </p:pic>
        <p:sp>
          <p:nvSpPr>
            <p:cNvPr id="16" name="Rectangle 15"/>
            <p:cNvSpPr/>
            <p:nvPr/>
          </p:nvSpPr>
          <p:spPr>
            <a:xfrm>
              <a:off x="4597637" y="4230347"/>
              <a:ext cx="622063" cy="140086"/>
            </a:xfrm>
            <a:prstGeom prst="rect">
              <a:avLst/>
            </a:prstGeom>
            <a:solidFill>
              <a:srgbClr val="EE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17" name="Picture 16"/>
            <p:cNvPicPr>
              <a:picLocks noChangeAspect="1"/>
            </p:cNvPicPr>
            <p:nvPr/>
          </p:nvPicPr>
          <p:blipFill>
            <a:blip r:embed="rId6"/>
            <a:stretch>
              <a:fillRect/>
            </a:stretch>
          </p:blipFill>
          <p:spPr>
            <a:xfrm>
              <a:off x="5286168" y="917575"/>
              <a:ext cx="3408394" cy="3018038"/>
            </a:xfrm>
            <a:prstGeom prst="rect">
              <a:avLst/>
            </a:prstGeom>
          </p:spPr>
        </p:pic>
        <p:pic>
          <p:nvPicPr>
            <p:cNvPr id="18" name="Picture 17"/>
            <p:cNvPicPr>
              <a:picLocks noChangeAspect="1"/>
            </p:cNvPicPr>
            <p:nvPr/>
          </p:nvPicPr>
          <p:blipFill rotWithShape="1">
            <a:blip r:embed="rId7"/>
            <a:srcRect r="4805"/>
            <a:stretch/>
          </p:blipFill>
          <p:spPr>
            <a:xfrm>
              <a:off x="5295201" y="3922157"/>
              <a:ext cx="3396063" cy="743833"/>
            </a:xfrm>
            <a:prstGeom prst="rect">
              <a:avLst/>
            </a:prstGeom>
          </p:spPr>
        </p:pic>
      </p:grpSp>
    </p:spTree>
    <p:extLst>
      <p:ext uri="{BB962C8B-B14F-4D97-AF65-F5344CB8AC3E}">
        <p14:creationId xmlns:p14="http://schemas.microsoft.com/office/powerpoint/2010/main" val="102252544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 more…</a:t>
            </a:r>
            <a:endParaRPr lang="en-US" dirty="0"/>
          </a:p>
        </p:txBody>
      </p:sp>
      <p:sp>
        <p:nvSpPr>
          <p:cNvPr id="12" name="TextBox 11"/>
          <p:cNvSpPr txBox="1"/>
          <p:nvPr/>
        </p:nvSpPr>
        <p:spPr>
          <a:xfrm>
            <a:off x="269238" y="1187620"/>
            <a:ext cx="11922761" cy="57554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969696"/>
                </a:solidFill>
                <a:effectLst/>
                <a:uLnTx/>
                <a:uFillTx/>
                <a:latin typeface="Segoe UI"/>
                <a:ea typeface="+mn-ea"/>
                <a:cs typeface="+mn-cs"/>
              </a:rPr>
              <a:t>3</a:t>
            </a:r>
            <a:r>
              <a:rPr kumimoji="0" lang="en-US" sz="2300" b="0" i="0" u="none" strike="noStrike" kern="1200" cap="none" spc="0" normalizeH="0" baseline="0" noProof="0" dirty="0" smtClean="0">
                <a:ln>
                  <a:noFill/>
                </a:ln>
                <a:solidFill>
                  <a:srgbClr val="969696"/>
                </a:solidFill>
                <a:effectLst/>
                <a:uLnTx/>
                <a:uFillTx/>
                <a:latin typeface="Segoe UI"/>
                <a:ea typeface="+mn-ea"/>
                <a:cs typeface="+mn-cs"/>
              </a:rPr>
              <a:t>000</a:t>
            </a:r>
            <a:r>
              <a:rPr kumimoji="0" lang="en-US" sz="2300" b="0" i="0" u="none" strike="noStrike" kern="1200" cap="none" spc="0" normalizeH="0" baseline="0" noProof="0" dirty="0">
                <a:ln>
                  <a:noFill/>
                </a:ln>
                <a:solidFill>
                  <a:srgbClr val="969696"/>
                </a:solidFill>
                <a:effectLst/>
                <a:uLnTx/>
                <a:uFillTx/>
                <a:latin typeface="Segoe UI"/>
                <a:ea typeface="+mn-ea"/>
                <a:cs typeface="+mn-cs"/>
              </a:rPr>
              <a:t>+ Interoperability Fixes, Preserve-3d, Touch Events, CSS Filter Effects, DOM Clipboard Support, HTML Drag and Drop, Web Audio, CSS Position Sticky, CSS @supports, CSS Flexbox, HTML Beacon, WebDriver, IndexedDB, </a:t>
            </a:r>
            <a:r>
              <a:rPr kumimoji="0" lang="en-US" sz="2300" b="0" i="0" u="none" strike="noStrike" kern="1200" cap="none" spc="0" normalizeH="0" baseline="0" noProof="0" dirty="0" err="1">
                <a:ln>
                  <a:noFill/>
                </a:ln>
                <a:solidFill>
                  <a:srgbClr val="969696"/>
                </a:solidFill>
                <a:effectLst/>
                <a:uLnTx/>
                <a:uFillTx/>
                <a:latin typeface="Segoe UI"/>
                <a:ea typeface="+mn-ea"/>
                <a:cs typeface="+mn-cs"/>
              </a:rPr>
              <a:t>WebCrypto</a:t>
            </a:r>
            <a:r>
              <a:rPr kumimoji="0" lang="en-US" sz="2300" b="0" i="0" u="none" strike="noStrike" kern="1200" cap="none" spc="0" normalizeH="0" baseline="0" noProof="0" dirty="0">
                <a:ln>
                  <a:noFill/>
                </a:ln>
                <a:solidFill>
                  <a:srgbClr val="969696"/>
                </a:solidFill>
                <a:effectLst/>
                <a:uLnTx/>
                <a:uFillTx/>
                <a:latin typeface="Segoe UI"/>
                <a:ea typeface="+mn-ea"/>
                <a:cs typeface="+mn-cs"/>
              </a:rPr>
              <a:t>, </a:t>
            </a:r>
            <a:r>
              <a:rPr kumimoji="0" lang="en-US" sz="2300" b="0" i="0" u="none" strike="noStrike" kern="1200" cap="none" spc="0" normalizeH="0" baseline="0" noProof="0" dirty="0" err="1">
                <a:ln>
                  <a:noFill/>
                </a:ln>
                <a:solidFill>
                  <a:srgbClr val="969696"/>
                </a:solidFill>
                <a:effectLst/>
                <a:uLnTx/>
                <a:uFillTx/>
                <a:latin typeface="Segoe UI"/>
                <a:ea typeface="+mn-ea"/>
                <a:cs typeface="+mn-cs"/>
              </a:rPr>
              <a:t>Internation</a:t>
            </a:r>
            <a:r>
              <a:rPr kumimoji="0" lang="en-US" sz="2300" b="0" i="0" u="none" strike="noStrike" kern="1200" cap="none" spc="0" normalizeH="0" baseline="0" noProof="0" dirty="0">
                <a:ln>
                  <a:noFill/>
                </a:ln>
                <a:solidFill>
                  <a:srgbClr val="969696"/>
                </a:solidFill>
                <a:effectLst/>
                <a:uLnTx/>
                <a:uFillTx/>
                <a:latin typeface="Segoe UI"/>
                <a:ea typeface="+mn-ea"/>
                <a:cs typeface="+mn-cs"/>
              </a:rPr>
              <a:t> Mixed Languages Support, CSS Grid, CSS Variables, </a:t>
            </a:r>
            <a:r>
              <a:rPr kumimoji="0" lang="en-US" sz="2300" b="0" i="0" u="none" strike="noStrike" kern="1200" cap="none" spc="0" normalizeH="0" baseline="0" noProof="0" dirty="0" err="1">
                <a:ln>
                  <a:noFill/>
                </a:ln>
                <a:solidFill>
                  <a:srgbClr val="969696"/>
                </a:solidFill>
                <a:effectLst/>
                <a:uLnTx/>
                <a:uFillTx/>
                <a:latin typeface="Segoe UI"/>
                <a:ea typeface="+mn-ea"/>
                <a:cs typeface="+mn-cs"/>
              </a:rPr>
              <a:t>srcset</a:t>
            </a:r>
            <a:r>
              <a:rPr kumimoji="0" lang="en-US" sz="2300" b="0" i="0" u="none" strike="noStrike" kern="1200" cap="none" spc="0" normalizeH="0" baseline="0" noProof="0" dirty="0">
                <a:ln>
                  <a:noFill/>
                </a:ln>
                <a:solidFill>
                  <a:srgbClr val="969696"/>
                </a:solidFill>
                <a:effectLst/>
                <a:uLnTx/>
                <a:uFillTx/>
                <a:latin typeface="Segoe UI"/>
                <a:ea typeface="+mn-ea"/>
                <a:cs typeface="+mn-cs"/>
              </a:rPr>
              <a:t>, &lt;picture&gt; element, Web Workers Update, DOM4 Events, Font Loading, BDI, Cross-domain, HLS Manifest, Block Ellipsis, WAV, @rules, CSS Text(), CSS Border Logical, Logical Box Model, DOM Gamepad API, DOM </a:t>
            </a:r>
            <a:r>
              <a:rPr kumimoji="0" lang="en-US" sz="2300" b="0" i="0" u="none" strike="noStrike" kern="1200" cap="none" spc="0" normalizeH="0" baseline="0" noProof="0" dirty="0" err="1">
                <a:ln>
                  <a:noFill/>
                </a:ln>
                <a:solidFill>
                  <a:srgbClr val="969696"/>
                </a:solidFill>
                <a:effectLst/>
                <a:uLnTx/>
                <a:uFillTx/>
                <a:latin typeface="Segoe UI"/>
                <a:ea typeface="+mn-ea"/>
                <a:cs typeface="+mn-cs"/>
              </a:rPr>
              <a:t>FileSystem</a:t>
            </a:r>
            <a:r>
              <a:rPr kumimoji="0" lang="en-US" sz="2300" b="0" i="0" u="none" strike="noStrike" kern="1200" cap="none" spc="0" normalizeH="0" baseline="0" noProof="0" dirty="0">
                <a:ln>
                  <a:noFill/>
                </a:ln>
                <a:solidFill>
                  <a:srgbClr val="969696"/>
                </a:solidFill>
                <a:effectLst/>
                <a:uLnTx/>
                <a:uFillTx/>
                <a:latin typeface="Segoe UI"/>
                <a:ea typeface="+mn-ea"/>
                <a:cs typeface="+mn-cs"/>
              </a:rPr>
              <a:t> API, HTML &lt;date&gt; element, HTML &lt;</a:t>
            </a:r>
            <a:r>
              <a:rPr kumimoji="0" lang="en-US" sz="2300" b="0" i="0" u="none" strike="noStrike" kern="1200" cap="none" spc="0" normalizeH="0" baseline="0" noProof="0" dirty="0" err="1">
                <a:ln>
                  <a:noFill/>
                </a:ln>
                <a:solidFill>
                  <a:srgbClr val="969696"/>
                </a:solidFill>
                <a:effectLst/>
                <a:uLnTx/>
                <a:uFillTx/>
                <a:latin typeface="Segoe UI"/>
                <a:ea typeface="+mn-ea"/>
                <a:cs typeface="+mn-cs"/>
              </a:rPr>
              <a:t>keygen</a:t>
            </a:r>
            <a:r>
              <a:rPr kumimoji="0" lang="en-US" sz="2300" b="0" i="0" u="none" strike="noStrike" kern="1200" cap="none" spc="0" normalizeH="0" baseline="0" noProof="0" dirty="0">
                <a:ln>
                  <a:noFill/>
                </a:ln>
                <a:solidFill>
                  <a:srgbClr val="969696"/>
                </a:solidFill>
                <a:effectLst/>
                <a:uLnTx/>
                <a:uFillTx/>
                <a:latin typeface="Segoe UI"/>
                <a:ea typeface="+mn-ea"/>
                <a:cs typeface="+mn-cs"/>
              </a:rPr>
              <a:t>&gt; element, HTML &lt;main&gt; element, HTML &lt;output&gt; element, HTML &lt;summary&gt; element, HTML &lt;detail&gt; element, HTML &lt;time&gt; element, Native PDF, </a:t>
            </a:r>
            <a:r>
              <a:rPr kumimoji="0" lang="en-US" sz="2300" b="0" i="0" u="none" strike="noStrike" kern="1200" cap="none" spc="0" normalizeH="0" baseline="0" noProof="0" dirty="0" err="1">
                <a:ln>
                  <a:noFill/>
                </a:ln>
                <a:solidFill>
                  <a:srgbClr val="969696"/>
                </a:solidFill>
                <a:effectLst/>
                <a:uLnTx/>
                <a:uFillTx/>
                <a:latin typeface="Segoe UI"/>
                <a:ea typeface="+mn-ea"/>
                <a:cs typeface="+mn-cs"/>
              </a:rPr>
              <a:t>AppCache</a:t>
            </a:r>
            <a:r>
              <a:rPr kumimoji="0" lang="en-US" sz="2300" b="0" i="0" u="none" strike="noStrike" kern="1200" cap="none" spc="0" normalizeH="0" baseline="0" noProof="0" dirty="0">
                <a:ln>
                  <a:noFill/>
                </a:ln>
                <a:solidFill>
                  <a:srgbClr val="969696"/>
                </a:solidFill>
                <a:effectLst/>
                <a:uLnTx/>
                <a:uFillTx/>
                <a:latin typeface="Segoe UI"/>
                <a:ea typeface="+mn-ea"/>
                <a:cs typeface="+mn-cs"/>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kumimoji="0" lang="en-US" sz="2300" b="0" i="0" u="none" strike="noStrike" kern="1200" cap="none" spc="0" normalizeH="0" baseline="0" noProof="0" dirty="0" err="1">
                <a:ln>
                  <a:noFill/>
                </a:ln>
                <a:solidFill>
                  <a:srgbClr val="969696"/>
                </a:solidFill>
                <a:effectLst/>
                <a:uLnTx/>
                <a:uFillTx/>
                <a:latin typeface="Segoe UI"/>
                <a:ea typeface="+mn-ea"/>
                <a:cs typeface="+mn-cs"/>
              </a:rPr>
              <a:t>ol</a:t>
            </a:r>
            <a:r>
              <a:rPr kumimoji="0" lang="en-US" sz="2300" b="0" i="0" u="none" strike="noStrike" kern="1200" cap="none" spc="0" normalizeH="0" baseline="0" noProof="0" dirty="0">
                <a:ln>
                  <a:noFill/>
                </a:ln>
                <a:solidFill>
                  <a:srgbClr val="969696"/>
                </a:solidFill>
                <a:effectLst/>
                <a:uLnTx/>
                <a:uFillTx/>
                <a:latin typeface="Segoe UI"/>
                <a:ea typeface="+mn-ea"/>
                <a:cs typeface="+mn-cs"/>
              </a:rPr>
              <a:t>&gt; Reverse, Server-Sent Events, Viewport </a:t>
            </a:r>
            <a:r>
              <a:rPr kumimoji="0" lang="en-US" sz="2300" b="0" i="0" u="none" strike="noStrike" kern="1200" cap="none" spc="0" normalizeH="0" baseline="0" noProof="0" dirty="0" smtClean="0">
                <a:ln>
                  <a:noFill/>
                </a:ln>
                <a:solidFill>
                  <a:srgbClr val="969696"/>
                </a:solidFill>
                <a:effectLst/>
                <a:uLnTx/>
                <a:uFillTx/>
                <a:latin typeface="Segoe UI"/>
                <a:ea typeface="+mn-ea"/>
                <a:cs typeface="+mn-cs"/>
              </a:rPr>
              <a:t>APIs, </a:t>
            </a:r>
            <a:r>
              <a:rPr kumimoji="0" lang="en-US" sz="2300" b="0" i="0" u="none" strike="noStrike" kern="1200" cap="none" spc="0" normalizeH="0" baseline="0" noProof="0" dirty="0">
                <a:ln>
                  <a:noFill/>
                </a:ln>
                <a:solidFill>
                  <a:srgbClr val="969696"/>
                </a:solidFill>
                <a:effectLst/>
                <a:uLnTx/>
                <a:uFillTx/>
                <a:latin typeface="Segoe UI"/>
                <a:ea typeface="+mn-ea"/>
                <a:cs typeface="+mn-cs"/>
              </a:rPr>
              <a:t>Quota API, etc.</a:t>
            </a:r>
          </a:p>
        </p:txBody>
      </p:sp>
    </p:spTree>
    <p:extLst>
      <p:ext uri="{BB962C8B-B14F-4D97-AF65-F5344CB8AC3E}">
        <p14:creationId xmlns:p14="http://schemas.microsoft.com/office/powerpoint/2010/main" val="320357921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78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75581" y="2520487"/>
            <a:ext cx="11652250" cy="1795462"/>
          </a:xfrm>
        </p:spPr>
        <p:txBody>
          <a:bodyPr/>
          <a:lstStyle/>
          <a:p>
            <a:r>
              <a:rPr lang="en-US" sz="7058" dirty="0"/>
              <a:t>A fork from the past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9912" y="720570"/>
            <a:ext cx="661620" cy="4523547"/>
          </a:xfrm>
          <a:prstGeom prst="rect">
            <a:avLst/>
          </a:prstGeom>
        </p:spPr>
      </p:pic>
    </p:spTree>
    <p:extLst>
      <p:ext uri="{BB962C8B-B14F-4D97-AF65-F5344CB8AC3E}">
        <p14:creationId xmlns:p14="http://schemas.microsoft.com/office/powerpoint/2010/main" val="273405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598705" y="1025602"/>
            <a:ext cx="5410200" cy="4797732"/>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086303"/>
            <a:ext cx="5292411" cy="4663699"/>
          </a:xfrm>
          <a:prstGeom prst="rect">
            <a:avLst/>
          </a:prstGeom>
        </p:spPr>
      </p:pic>
      <p:sp>
        <p:nvSpPr>
          <p:cNvPr id="12" name="Rectangle 11"/>
          <p:cNvSpPr/>
          <p:nvPr/>
        </p:nvSpPr>
        <p:spPr>
          <a:xfrm>
            <a:off x="3719741" y="1524002"/>
            <a:ext cx="5180419" cy="4174623"/>
          </a:xfrm>
          <a:prstGeom prst="rect">
            <a:avLst/>
          </a:prstGeom>
          <a:solidFill>
            <a:schemeClr val="bg1"/>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6" descr="C:\Users\jweber\Microsoft\Internet Explorer\Artwork\IE9 Artwork\IE-symbol_rgb_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0670" y="2321002"/>
            <a:ext cx="1059295" cy="9829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332126" y="3094986"/>
            <a:ext cx="1939636" cy="70788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Web Platform</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Segoe UI Semilight" panose="020B0402040204020203" pitchFamily="34" charset="0"/>
                <a:ea typeface="+mn-ea"/>
                <a:cs typeface="Segoe UI Semilight" panose="020B0402040204020203" pitchFamily="34" charset="0"/>
              </a:rPr>
              <a:t>Trident</a:t>
            </a:r>
          </a:p>
        </p:txBody>
      </p:sp>
      <p:sp>
        <p:nvSpPr>
          <p:cNvPr id="13" name="TextBox 12"/>
          <p:cNvSpPr txBox="1"/>
          <p:nvPr/>
        </p:nvSpPr>
        <p:spPr>
          <a:xfrm>
            <a:off x="685801" y="1600201"/>
            <a:ext cx="2473036" cy="70788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rPr>
              <a:t>Browser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Segoe UI Semilight" panose="020B0402040204020203" pitchFamily="34" charset="0"/>
                <a:ea typeface="+mn-ea"/>
                <a:cs typeface="Segoe UI Semilight" panose="020B0402040204020203" pitchFamily="34" charset="0"/>
              </a:rPr>
              <a:t>Internet Explorer</a:t>
            </a:r>
          </a:p>
        </p:txBody>
      </p:sp>
    </p:spTree>
    <p:extLst>
      <p:ext uri="{BB962C8B-B14F-4D97-AF65-F5344CB8AC3E}">
        <p14:creationId xmlns:p14="http://schemas.microsoft.com/office/powerpoint/2010/main" val="1103580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fc03.deviantart.net/fs70/f/2012/002/a/7/chrome_logo_by_thebenzr-d4l15f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6414" y="2356816"/>
            <a:ext cx="935077" cy="93507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519758" y="1025602"/>
            <a:ext cx="5469095" cy="4797732"/>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903" y="1072095"/>
            <a:ext cx="5368611" cy="4720388"/>
          </a:xfrm>
          <a:prstGeom prst="rect">
            <a:avLst/>
          </a:prstGeom>
        </p:spPr>
      </p:pic>
      <p:sp>
        <p:nvSpPr>
          <p:cNvPr id="21" name="Rectangle 20"/>
          <p:cNvSpPr/>
          <p:nvPr/>
        </p:nvSpPr>
        <p:spPr>
          <a:xfrm>
            <a:off x="3648286" y="1588707"/>
            <a:ext cx="5211415" cy="4114800"/>
          </a:xfrm>
          <a:prstGeom prst="rect">
            <a:avLst/>
          </a:prstGeom>
          <a:solidFill>
            <a:schemeClr val="bg1"/>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3" name="TextBox 22"/>
          <p:cNvSpPr txBox="1"/>
          <p:nvPr/>
        </p:nvSpPr>
        <p:spPr>
          <a:xfrm>
            <a:off x="5332126" y="3094986"/>
            <a:ext cx="1939636" cy="70788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Web Platform</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Segoe UI Semilight" panose="020B0402040204020203" pitchFamily="34" charset="0"/>
                <a:ea typeface="+mn-ea"/>
                <a:cs typeface="Segoe UI Semilight" panose="020B0402040204020203" pitchFamily="34" charset="0"/>
              </a:rPr>
              <a:t>Blink</a:t>
            </a:r>
          </a:p>
        </p:txBody>
      </p:sp>
      <p:sp>
        <p:nvSpPr>
          <p:cNvPr id="24" name="TextBox 23"/>
          <p:cNvSpPr txBox="1"/>
          <p:nvPr/>
        </p:nvSpPr>
        <p:spPr>
          <a:xfrm>
            <a:off x="685801" y="1600200"/>
            <a:ext cx="2473036" cy="70788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rPr>
              <a:t>Browser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Segoe UI Semilight" panose="020B0402040204020203" pitchFamily="34" charset="0"/>
                <a:ea typeface="+mn-ea"/>
                <a:cs typeface="Segoe UI Semilight" panose="020B0402040204020203" pitchFamily="34" charset="0"/>
              </a:rPr>
              <a:t>Chrome</a:t>
            </a:r>
          </a:p>
        </p:txBody>
      </p:sp>
    </p:spTree>
    <p:extLst>
      <p:ext uri="{BB962C8B-B14F-4D97-AF65-F5344CB8AC3E}">
        <p14:creationId xmlns:p14="http://schemas.microsoft.com/office/powerpoint/2010/main" val="520059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2.bp.blogspot.com/-kxkutjGJRPw/TuDWKXWqUJI/AAAAAAAADm8/UUlRHVg_0s8/s1600/Safari-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0311" y="2300067"/>
            <a:ext cx="1057976" cy="105797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521243" y="1006643"/>
            <a:ext cx="5469095" cy="4797732"/>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23" name="Picture 22"/>
          <p:cNvPicPr>
            <a:picLocks noChangeAspect="1"/>
          </p:cNvPicPr>
          <p:nvPr/>
        </p:nvPicPr>
        <p:blipFill>
          <a:blip r:embed="rId4"/>
          <a:stretch>
            <a:fillRect/>
          </a:stretch>
        </p:blipFill>
        <p:spPr>
          <a:xfrm>
            <a:off x="3595636" y="1082843"/>
            <a:ext cx="5329521" cy="4572000"/>
          </a:xfrm>
          <a:prstGeom prst="rect">
            <a:avLst/>
          </a:prstGeom>
        </p:spPr>
      </p:pic>
      <p:sp>
        <p:nvSpPr>
          <p:cNvPr id="24" name="Rectangle 23"/>
          <p:cNvSpPr/>
          <p:nvPr/>
        </p:nvSpPr>
        <p:spPr>
          <a:xfrm>
            <a:off x="3657519" y="1639490"/>
            <a:ext cx="5211415" cy="4045060"/>
          </a:xfrm>
          <a:prstGeom prst="rect">
            <a:avLst/>
          </a:prstGeom>
          <a:solidFill>
            <a:schemeClr val="bg1"/>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8" name="TextBox 27"/>
          <p:cNvSpPr txBox="1"/>
          <p:nvPr/>
        </p:nvSpPr>
        <p:spPr>
          <a:xfrm>
            <a:off x="5332126" y="3094986"/>
            <a:ext cx="1939636" cy="70788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Web Platform</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C000"/>
                </a:solidFill>
                <a:effectLst/>
                <a:uLnTx/>
                <a:uFillTx/>
                <a:latin typeface="Segoe UI Semilight" panose="020B0402040204020203" pitchFamily="34" charset="0"/>
                <a:ea typeface="+mn-ea"/>
                <a:cs typeface="Segoe UI Semilight" panose="020B0402040204020203" pitchFamily="34" charset="0"/>
              </a:rPr>
              <a:t>Webkit</a:t>
            </a:r>
            <a:endParaRPr kumimoji="0" lang="en-US" sz="2000" b="0" i="0" u="none" strike="noStrike" kern="1200" cap="none" spc="0" normalizeH="0" baseline="0" noProof="0" dirty="0">
              <a:ln>
                <a:noFill/>
              </a:ln>
              <a:solidFill>
                <a:srgbClr val="FFC000"/>
              </a:solidFill>
              <a:effectLst/>
              <a:uLnTx/>
              <a:uFillTx/>
              <a:latin typeface="Segoe UI Semilight" panose="020B0402040204020203" pitchFamily="34" charset="0"/>
              <a:ea typeface="+mn-ea"/>
              <a:cs typeface="Segoe UI Semilight" panose="020B0402040204020203" pitchFamily="34" charset="0"/>
            </a:endParaRPr>
          </a:p>
        </p:txBody>
      </p:sp>
      <p:sp>
        <p:nvSpPr>
          <p:cNvPr id="29" name="TextBox 28"/>
          <p:cNvSpPr txBox="1"/>
          <p:nvPr/>
        </p:nvSpPr>
        <p:spPr>
          <a:xfrm>
            <a:off x="685801" y="1600200"/>
            <a:ext cx="2473036" cy="70788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rPr>
              <a:t>Browser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Segoe UI Semilight" panose="020B0402040204020203" pitchFamily="34" charset="0"/>
                <a:ea typeface="+mn-ea"/>
                <a:cs typeface="Segoe UI Semilight" panose="020B0402040204020203" pitchFamily="34" charset="0"/>
              </a:rPr>
              <a:t>Safari</a:t>
            </a:r>
          </a:p>
        </p:txBody>
      </p:sp>
    </p:spTree>
    <p:extLst>
      <p:ext uri="{BB962C8B-B14F-4D97-AF65-F5344CB8AC3E}">
        <p14:creationId xmlns:p14="http://schemas.microsoft.com/office/powerpoint/2010/main" val="1874654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C:\Users\jweber\Microsoft\Internet Explorer\Artwork\Competitor Logos\FireFo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4445" y="2294605"/>
            <a:ext cx="1059243" cy="114241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565359" y="1006643"/>
            <a:ext cx="5469095" cy="4800600"/>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4253" y="1036349"/>
            <a:ext cx="5368611" cy="4737660"/>
          </a:xfrm>
          <a:prstGeom prst="rect">
            <a:avLst/>
          </a:prstGeom>
        </p:spPr>
      </p:pic>
      <p:sp>
        <p:nvSpPr>
          <p:cNvPr id="21" name="Rectangle 20"/>
          <p:cNvSpPr/>
          <p:nvPr/>
        </p:nvSpPr>
        <p:spPr>
          <a:xfrm>
            <a:off x="3701635" y="1655711"/>
            <a:ext cx="5211415" cy="4028837"/>
          </a:xfrm>
          <a:prstGeom prst="rect">
            <a:avLst/>
          </a:prstGeom>
          <a:solidFill>
            <a:schemeClr val="bg1"/>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26" name="TextBox 25"/>
          <p:cNvSpPr txBox="1"/>
          <p:nvPr/>
        </p:nvSpPr>
        <p:spPr>
          <a:xfrm>
            <a:off x="5332126" y="3094986"/>
            <a:ext cx="1939636" cy="70788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Web Platform</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Segoe UI Semilight" panose="020B0402040204020203" pitchFamily="34" charset="0"/>
                <a:ea typeface="+mn-ea"/>
                <a:cs typeface="Segoe UI Semilight" panose="020B0402040204020203" pitchFamily="34" charset="0"/>
              </a:rPr>
              <a:t>Gecko</a:t>
            </a:r>
          </a:p>
        </p:txBody>
      </p:sp>
      <p:sp>
        <p:nvSpPr>
          <p:cNvPr id="27" name="TextBox 26"/>
          <p:cNvSpPr txBox="1"/>
          <p:nvPr/>
        </p:nvSpPr>
        <p:spPr>
          <a:xfrm>
            <a:off x="685801" y="1600200"/>
            <a:ext cx="2473036" cy="70788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rPr>
              <a:t>Browser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Segoe UI Semilight" panose="020B0402040204020203" pitchFamily="34" charset="0"/>
                <a:ea typeface="+mn-ea"/>
                <a:cs typeface="Segoe UI Semilight" panose="020B0402040204020203" pitchFamily="34" charset="0"/>
              </a:rPr>
              <a:t>Firefox</a:t>
            </a:r>
          </a:p>
        </p:txBody>
      </p:sp>
    </p:spTree>
    <p:extLst>
      <p:ext uri="{BB962C8B-B14F-4D97-AF65-F5344CB8AC3E}">
        <p14:creationId xmlns:p14="http://schemas.microsoft.com/office/powerpoint/2010/main" val="13511644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3733800" y="2617425"/>
            <a:ext cx="4571264" cy="3835155"/>
            <a:chOff x="4034172" y="2895600"/>
            <a:chExt cx="4298788" cy="3606555"/>
          </a:xfrm>
        </p:grpSpPr>
        <p:sp>
          <p:nvSpPr>
            <p:cNvPr id="92" name="Rectangle 91"/>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3" name="Rectangle 92"/>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94"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95"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96"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97" name="Rectangle 96"/>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Oval 110"/>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a:ln>
                  <a:noFill/>
                </a:ln>
                <a:solidFill>
                  <a:prstClr val="white"/>
                </a:solidFill>
                <a:effectLst/>
                <a:uLnTx/>
                <a:uFillTx/>
                <a:latin typeface="Segoe UI"/>
                <a:ea typeface="+mn-ea"/>
                <a:cs typeface="+mn-cs"/>
              </a:endParaRPr>
            </a:p>
          </p:txBody>
        </p:sp>
        <p:sp>
          <p:nvSpPr>
            <p:cNvPr id="112" name="Oval 111"/>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a:ln>
                  <a:noFill/>
                </a:ln>
                <a:solidFill>
                  <a:prstClr val="white"/>
                </a:solidFill>
                <a:effectLst/>
                <a:uLnTx/>
                <a:uFillTx/>
                <a:latin typeface="Segoe UI"/>
                <a:ea typeface="+mn-ea"/>
                <a:cs typeface="+mn-cs"/>
              </a:endParaRPr>
            </a:p>
          </p:txBody>
        </p:sp>
      </p:grpSp>
      <p:sp>
        <p:nvSpPr>
          <p:cNvPr id="113" name="Rectangle 112"/>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114" name="TextBox 113"/>
          <p:cNvSpPr txBox="1"/>
          <p:nvPr/>
        </p:nvSpPr>
        <p:spPr>
          <a:xfrm>
            <a:off x="3902189" y="3124200"/>
            <a:ext cx="4235168"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Trident</a:t>
            </a:r>
          </a:p>
        </p:txBody>
      </p:sp>
      <p:cxnSp>
        <p:nvCxnSpPr>
          <p:cNvPr id="88" name="Straight Connector 87"/>
          <p:cNvCxnSpPr>
            <a:endCxn id="136"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90" name="TextBox 89"/>
          <p:cNvSpPr txBox="1"/>
          <p:nvPr/>
        </p:nvSpPr>
        <p:spPr>
          <a:xfrm>
            <a:off x="762000" y="879097"/>
            <a:ext cx="68580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1995</a:t>
            </a:r>
          </a:p>
        </p:txBody>
      </p:sp>
      <p:grpSp>
        <p:nvGrpSpPr>
          <p:cNvPr id="98" name="Group 97"/>
          <p:cNvGrpSpPr/>
          <p:nvPr/>
        </p:nvGrpSpPr>
        <p:grpSpPr>
          <a:xfrm>
            <a:off x="1842754" y="1336308"/>
            <a:ext cx="290847" cy="290899"/>
            <a:chOff x="2240339" y="3733800"/>
            <a:chExt cx="290846" cy="290899"/>
          </a:xfrm>
        </p:grpSpPr>
        <p:sp>
          <p:nvSpPr>
            <p:cNvPr id="99" name="Oval 9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0" name="TextBox 99"/>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3</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01" name="Group 100"/>
          <p:cNvGrpSpPr/>
          <p:nvPr/>
        </p:nvGrpSpPr>
        <p:grpSpPr>
          <a:xfrm>
            <a:off x="2362201" y="1336308"/>
            <a:ext cx="290847" cy="290899"/>
            <a:chOff x="2240339" y="3733800"/>
            <a:chExt cx="290846" cy="290899"/>
          </a:xfrm>
        </p:grpSpPr>
        <p:sp>
          <p:nvSpPr>
            <p:cNvPr id="102" name="Oval 10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3" name="TextBox 102"/>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4</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04" name="Group 103"/>
          <p:cNvGrpSpPr/>
          <p:nvPr/>
        </p:nvGrpSpPr>
        <p:grpSpPr>
          <a:xfrm>
            <a:off x="1219201" y="1336308"/>
            <a:ext cx="290847" cy="290899"/>
            <a:chOff x="2240339" y="3733800"/>
            <a:chExt cx="290846" cy="290899"/>
          </a:xfrm>
        </p:grpSpPr>
        <p:sp>
          <p:nvSpPr>
            <p:cNvPr id="105" name="Oval 10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6" name="TextBox 105"/>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1</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07" name="Group 106"/>
          <p:cNvGrpSpPr/>
          <p:nvPr/>
        </p:nvGrpSpPr>
        <p:grpSpPr>
          <a:xfrm>
            <a:off x="1385554" y="1336308"/>
            <a:ext cx="290847" cy="290899"/>
            <a:chOff x="2240339" y="3733800"/>
            <a:chExt cx="290846" cy="290899"/>
          </a:xfrm>
        </p:grpSpPr>
        <p:sp>
          <p:nvSpPr>
            <p:cNvPr id="108" name="Oval 10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9" name="TextBox 108"/>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2</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10" name="Group 109"/>
          <p:cNvGrpSpPr/>
          <p:nvPr/>
        </p:nvGrpSpPr>
        <p:grpSpPr>
          <a:xfrm>
            <a:off x="3300079" y="1336308"/>
            <a:ext cx="290847" cy="290899"/>
            <a:chOff x="2240339" y="3733800"/>
            <a:chExt cx="290846" cy="290899"/>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16" name="TextBox 115"/>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5.5</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18" name="Group 117"/>
          <p:cNvGrpSpPr/>
          <p:nvPr/>
        </p:nvGrpSpPr>
        <p:grpSpPr>
          <a:xfrm>
            <a:off x="3743326" y="1336308"/>
            <a:ext cx="290847" cy="290899"/>
            <a:chOff x="2240339" y="3733800"/>
            <a:chExt cx="290846" cy="290899"/>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0" name="TextBox 119"/>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6</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21" name="Group 120"/>
          <p:cNvGrpSpPr/>
          <p:nvPr/>
        </p:nvGrpSpPr>
        <p:grpSpPr>
          <a:xfrm>
            <a:off x="2966705" y="1336308"/>
            <a:ext cx="290847" cy="290899"/>
            <a:chOff x="2240339" y="3733800"/>
            <a:chExt cx="290846" cy="290899"/>
          </a:xfrm>
        </p:grpSpPr>
        <p:sp>
          <p:nvSpPr>
            <p:cNvPr id="122" name="Oval 12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3" name="TextBox 122"/>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5</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24" name="Group 123"/>
          <p:cNvGrpSpPr/>
          <p:nvPr/>
        </p:nvGrpSpPr>
        <p:grpSpPr>
          <a:xfrm>
            <a:off x="6567154" y="1336308"/>
            <a:ext cx="290847" cy="290899"/>
            <a:chOff x="2240339" y="3733800"/>
            <a:chExt cx="290846" cy="290899"/>
          </a:xfrm>
        </p:grpSpPr>
        <p:sp>
          <p:nvSpPr>
            <p:cNvPr id="125" name="Oval 12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6" name="TextBox 125"/>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7</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27" name="Group 126"/>
          <p:cNvGrpSpPr/>
          <p:nvPr/>
        </p:nvGrpSpPr>
        <p:grpSpPr>
          <a:xfrm>
            <a:off x="8243554" y="1336308"/>
            <a:ext cx="290847" cy="290899"/>
            <a:chOff x="2240339" y="3733800"/>
            <a:chExt cx="290846" cy="290899"/>
          </a:xfrm>
        </p:grpSpPr>
        <p:sp>
          <p:nvSpPr>
            <p:cNvPr id="128" name="Oval 12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9" name="TextBox 128"/>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8</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30" name="Group 129"/>
          <p:cNvGrpSpPr/>
          <p:nvPr/>
        </p:nvGrpSpPr>
        <p:grpSpPr>
          <a:xfrm>
            <a:off x="2671430" y="1336308"/>
            <a:ext cx="290847" cy="290899"/>
            <a:chOff x="2240339" y="3733800"/>
            <a:chExt cx="290846" cy="290899"/>
          </a:xfrm>
        </p:grpSpPr>
        <p:sp>
          <p:nvSpPr>
            <p:cNvPr id="131" name="Oval 13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TextBox 131"/>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4.x</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33" name="Group 132"/>
          <p:cNvGrpSpPr/>
          <p:nvPr/>
        </p:nvGrpSpPr>
        <p:grpSpPr>
          <a:xfrm>
            <a:off x="8853154" y="1336308"/>
            <a:ext cx="290847" cy="290899"/>
            <a:chOff x="2240339" y="3733800"/>
            <a:chExt cx="290846" cy="290899"/>
          </a:xfrm>
        </p:grpSpPr>
        <p:sp>
          <p:nvSpPr>
            <p:cNvPr id="134" name="Oval 13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5" name="TextBox 134"/>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9</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sp>
        <p:nvSpPr>
          <p:cNvPr id="136" name="Oval 135"/>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137" name="TextBox 136"/>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37373"/>
                </a:solidFill>
                <a:effectLst/>
                <a:uLnTx/>
                <a:uFillTx/>
                <a:latin typeface="Segoe UI Semilight" panose="020B0402040204020203" pitchFamily="34" charset="0"/>
                <a:ea typeface="+mn-ea"/>
                <a:cs typeface="Segoe UI Semilight" panose="020B0402040204020203" pitchFamily="34" charset="0"/>
              </a:rPr>
              <a:t>2015</a:t>
            </a:r>
          </a:p>
        </p:txBody>
      </p:sp>
      <p:grpSp>
        <p:nvGrpSpPr>
          <p:cNvPr id="138" name="Group 137"/>
          <p:cNvGrpSpPr/>
          <p:nvPr/>
        </p:nvGrpSpPr>
        <p:grpSpPr>
          <a:xfrm>
            <a:off x="8853154" y="1336308"/>
            <a:ext cx="290847" cy="290899"/>
            <a:chOff x="2240339" y="3733800"/>
            <a:chExt cx="290846" cy="290899"/>
          </a:xfrm>
        </p:grpSpPr>
        <p:sp>
          <p:nvSpPr>
            <p:cNvPr id="139" name="Oval 13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40" name="TextBox 139"/>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9</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41" name="Group 140"/>
          <p:cNvGrpSpPr/>
          <p:nvPr/>
        </p:nvGrpSpPr>
        <p:grpSpPr>
          <a:xfrm>
            <a:off x="9305926" y="1336308"/>
            <a:ext cx="290847" cy="290899"/>
            <a:chOff x="2240339" y="3733800"/>
            <a:chExt cx="290846" cy="290899"/>
          </a:xfrm>
        </p:grpSpPr>
        <p:sp>
          <p:nvSpPr>
            <p:cNvPr id="142" name="Oval 14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43" name="TextBox 142"/>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10</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grpSp>
        <p:nvGrpSpPr>
          <p:cNvPr id="144" name="Group 143"/>
          <p:cNvGrpSpPr/>
          <p:nvPr/>
        </p:nvGrpSpPr>
        <p:grpSpPr>
          <a:xfrm>
            <a:off x="9753601" y="1336308"/>
            <a:ext cx="290847" cy="290899"/>
            <a:chOff x="2240339" y="3733800"/>
            <a:chExt cx="290846" cy="290899"/>
          </a:xfrm>
        </p:grpSpPr>
        <p:sp>
          <p:nvSpPr>
            <p:cNvPr id="145" name="Oval 14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46" name="TextBox 145"/>
            <p:cNvSpPr txBox="1"/>
            <p:nvPr/>
          </p:nvSpPr>
          <p:spPr>
            <a:xfrm>
              <a:off x="2240339" y="3886200"/>
              <a:ext cx="290846"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11</a:t>
              </a:r>
              <a:endParaRPr kumimoji="0" lang="en-US" sz="1400" b="0" i="0" u="none" strike="noStrike" kern="1200" cap="none" spc="0" normalizeH="0" baseline="0" noProof="0" dirty="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237489751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5.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1587</Words>
  <Application>Microsoft Office PowerPoint</Application>
  <PresentationFormat>Widescreen</PresentationFormat>
  <Paragraphs>293</Paragraphs>
  <Slides>38</Slides>
  <Notes>24</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38</vt:i4>
      </vt:variant>
    </vt:vector>
  </HeadingPairs>
  <TitlesOfParts>
    <vt:vector size="55" baseType="lpstr">
      <vt:lpstr>ＭＳ Ｐゴシック</vt:lpstr>
      <vt:lpstr>Arial</vt:lpstr>
      <vt:lpstr>Avenir LT Pro 45 Book</vt:lpstr>
      <vt:lpstr>Calibri</vt:lpstr>
      <vt:lpstr>Consolas</vt:lpstr>
      <vt:lpstr>Myriad Pro</vt:lpstr>
      <vt:lpstr>Segoe UI</vt:lpstr>
      <vt:lpstr>Segoe UI Light</vt:lpstr>
      <vt:lpstr>Segoe UI Semibold</vt:lpstr>
      <vt:lpstr>Segoe UI Semilight</vt:lpstr>
      <vt:lpstr>Signika</vt:lpstr>
      <vt:lpstr>Wingdings</vt:lpstr>
      <vt:lpstr>Deck Title Slide</vt:lpstr>
      <vt:lpstr>1_Azure Medium</vt:lpstr>
      <vt:lpstr>5-30629_Build_Template_WHITE</vt:lpstr>
      <vt:lpstr>5-30629_Build_Template_DARK BLUE</vt:lpstr>
      <vt:lpstr>BUILD2015</vt:lpstr>
      <vt:lpstr>PowerPoint Presentation</vt:lpstr>
      <vt:lpstr>Microsoft Edge, a break from the past</vt:lpstr>
      <vt:lpstr>PowerPoint Presentation</vt:lpstr>
      <vt:lpstr>A fork from the past</vt:lpstr>
      <vt:lpstr>PowerPoint Presentation</vt:lpstr>
      <vt:lpstr>PowerPoint Presentation</vt:lpstr>
      <vt:lpstr>PowerPoint Presentation</vt:lpstr>
      <vt:lpstr>PowerPoint Presentation</vt:lpstr>
      <vt:lpstr>PowerPoint Presentation</vt:lpstr>
      <vt:lpstr>1995 was 20 years ago…</vt:lpstr>
      <vt:lpstr>PowerPoint Presentation</vt:lpstr>
      <vt:lpstr>PowerPoint Presentation</vt:lpstr>
      <vt:lpstr>PowerPoint Presentation</vt:lpstr>
      <vt:lpstr>PowerPoint Presentation</vt:lpstr>
      <vt:lpstr>Mobile Chromium usage across forks</vt:lpstr>
      <vt:lpstr>Microsoft Edge</vt:lpstr>
      <vt:lpstr>PowerPoint Presentation</vt:lpstr>
      <vt:lpstr>“The web should just work for everyone – users, developers, and businesses.”</vt:lpstr>
      <vt:lpstr>The web is on a wider variety of devices than ever</vt:lpstr>
      <vt:lpstr>Making a web browser: Specifications</vt:lpstr>
      <vt:lpstr>PowerPoint Presentation</vt:lpstr>
      <vt:lpstr>Interoperability means the web “just works”</vt:lpstr>
      <vt:lpstr>PowerPoint Presentation</vt:lpstr>
      <vt:lpstr>Mobile User Agent String Issues</vt:lpstr>
      <vt:lpstr>User-Agent Strings</vt:lpstr>
      <vt:lpstr>User-Agent Strings</vt:lpstr>
      <vt:lpstr>User-Agent Strings</vt:lpstr>
      <vt:lpstr>if (Mobile)</vt:lpstr>
      <vt:lpstr>Please don’t do UA sniffing</vt:lpstr>
      <vt:lpstr>Please don’t do UA sniffing Please avoid UA sniffing as much as possible</vt:lpstr>
      <vt:lpstr>About:flags</vt:lpstr>
      <vt:lpstr>PowerPoint Presentation</vt:lpstr>
      <vt:lpstr>PowerPoint Presentation</vt:lpstr>
      <vt:lpstr>New features…</vt:lpstr>
      <vt:lpstr>Planning in the open</vt:lpstr>
      <vt:lpstr>PowerPoint Presentation</vt:lpstr>
      <vt:lpstr>And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2016-03-09T21:56:06Z</dcterms:created>
  <dcterms:modified xsi:type="dcterms:W3CDTF">2016-06-03T07:54:29Z</dcterms:modified>
</cp:coreProperties>
</file>